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26"/>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1070" r:id="rId15"/>
    <p:sldId id="1086" r:id="rId16"/>
    <p:sldId id="596" r:id="rId17"/>
    <p:sldId id="578" r:id="rId18"/>
    <p:sldId id="597" r:id="rId19"/>
    <p:sldId id="579" r:id="rId20"/>
    <p:sldId id="1088" r:id="rId21"/>
    <p:sldId id="851" r:id="rId22"/>
    <p:sldId id="850" r:id="rId23"/>
    <p:sldId id="598" r:id="rId24"/>
    <p:sldId id="326" r:id="rId25"/>
    <p:sldId id="599" r:id="rId26"/>
    <p:sldId id="327" r:id="rId27"/>
    <p:sldId id="328" r:id="rId28"/>
    <p:sldId id="329" r:id="rId29"/>
    <p:sldId id="330" r:id="rId30"/>
    <p:sldId id="315" r:id="rId31"/>
    <p:sldId id="314" r:id="rId32"/>
    <p:sldId id="317" r:id="rId33"/>
    <p:sldId id="600" r:id="rId34"/>
    <p:sldId id="318" r:id="rId35"/>
    <p:sldId id="692" r:id="rId36"/>
    <p:sldId id="319" r:id="rId37"/>
    <p:sldId id="601" r:id="rId38"/>
    <p:sldId id="500" r:id="rId39"/>
    <p:sldId id="321" r:id="rId40"/>
    <p:sldId id="494" r:id="rId41"/>
    <p:sldId id="901" r:id="rId42"/>
    <p:sldId id="902" r:id="rId43"/>
    <p:sldId id="603" r:id="rId44"/>
    <p:sldId id="499" r:id="rId45"/>
    <p:sldId id="604" r:id="rId46"/>
    <p:sldId id="489" r:id="rId47"/>
    <p:sldId id="325" r:id="rId48"/>
    <p:sldId id="501" r:id="rId49"/>
    <p:sldId id="951" r:id="rId50"/>
    <p:sldId id="984" r:id="rId51"/>
    <p:sldId id="955" r:id="rId52"/>
    <p:sldId id="606" r:id="rId53"/>
    <p:sldId id="535" r:id="rId54"/>
    <p:sldId id="536" r:id="rId55"/>
    <p:sldId id="537" r:id="rId56"/>
    <p:sldId id="538" r:id="rId57"/>
    <p:sldId id="883" r:id="rId58"/>
    <p:sldId id="900" r:id="rId59"/>
    <p:sldId id="898" r:id="rId60"/>
    <p:sldId id="842" r:id="rId61"/>
    <p:sldId id="843" r:id="rId62"/>
    <p:sldId id="844" r:id="rId63"/>
    <p:sldId id="845" r:id="rId64"/>
    <p:sldId id="932" r:id="rId65"/>
    <p:sldId id="846" r:id="rId66"/>
    <p:sldId id="1043" r:id="rId67"/>
    <p:sldId id="1044" r:id="rId68"/>
    <p:sldId id="590" r:id="rId69"/>
    <p:sldId id="490" r:id="rId70"/>
    <p:sldId id="491" r:id="rId71"/>
    <p:sldId id="492" r:id="rId72"/>
    <p:sldId id="493" r:id="rId73"/>
    <p:sldId id="495" r:id="rId74"/>
    <p:sldId id="958" r:id="rId75"/>
    <p:sldId id="959" r:id="rId76"/>
    <p:sldId id="960" r:id="rId77"/>
    <p:sldId id="971" r:id="rId78"/>
    <p:sldId id="961" r:id="rId79"/>
    <p:sldId id="962" r:id="rId80"/>
    <p:sldId id="966" r:id="rId81"/>
    <p:sldId id="967" r:id="rId82"/>
    <p:sldId id="963" r:id="rId83"/>
    <p:sldId id="970" r:id="rId84"/>
    <p:sldId id="972" r:id="rId85"/>
    <p:sldId id="973" r:id="rId86"/>
    <p:sldId id="974" r:id="rId87"/>
    <p:sldId id="1046" r:id="rId88"/>
    <p:sldId id="1047" r:id="rId89"/>
    <p:sldId id="1048" r:id="rId90"/>
    <p:sldId id="1049" r:id="rId91"/>
    <p:sldId id="1050" r:id="rId92"/>
    <p:sldId id="1051" r:id="rId93"/>
    <p:sldId id="1052" r:id="rId94"/>
    <p:sldId id="1053" r:id="rId95"/>
    <p:sldId id="1054" r:id="rId96"/>
    <p:sldId id="1055" r:id="rId97"/>
    <p:sldId id="1056" r:id="rId98"/>
    <p:sldId id="1057" r:id="rId99"/>
    <p:sldId id="1058" r:id="rId100"/>
    <p:sldId id="595" r:id="rId101"/>
    <p:sldId id="539" r:id="rId102"/>
    <p:sldId id="580" r:id="rId103"/>
    <p:sldId id="620" r:id="rId104"/>
    <p:sldId id="1041" r:id="rId105"/>
    <p:sldId id="1040" r:id="rId106"/>
    <p:sldId id="621" r:id="rId107"/>
    <p:sldId id="796" r:id="rId108"/>
    <p:sldId id="931" r:id="rId109"/>
    <p:sldId id="985" r:id="rId110"/>
    <p:sldId id="849" r:id="rId111"/>
    <p:sldId id="800" r:id="rId112"/>
    <p:sldId id="615" r:id="rId113"/>
    <p:sldId id="506" r:id="rId114"/>
    <p:sldId id="803" r:id="rId115"/>
    <p:sldId id="804" r:id="rId116"/>
    <p:sldId id="791" r:id="rId117"/>
    <p:sldId id="793" r:id="rId118"/>
    <p:sldId id="794" r:id="rId119"/>
    <p:sldId id="795" r:id="rId120"/>
    <p:sldId id="616" r:id="rId121"/>
    <p:sldId id="505" r:id="rId122"/>
    <p:sldId id="1017" r:id="rId123"/>
    <p:sldId id="1009" r:id="rId124"/>
    <p:sldId id="1010" r:id="rId125"/>
    <p:sldId id="513" r:id="rId126"/>
    <p:sldId id="618" r:id="rId127"/>
    <p:sldId id="619" r:id="rId128"/>
    <p:sldId id="617" r:id="rId129"/>
    <p:sldId id="502" r:id="rId130"/>
    <p:sldId id="503" r:id="rId131"/>
    <p:sldId id="699" r:id="rId132"/>
    <p:sldId id="504" r:id="rId133"/>
    <p:sldId id="700" r:id="rId134"/>
    <p:sldId id="679" r:id="rId135"/>
    <p:sldId id="940" r:id="rId136"/>
    <p:sldId id="942" r:id="rId137"/>
    <p:sldId id="941" r:id="rId138"/>
    <p:sldId id="677" r:id="rId139"/>
    <p:sldId id="678" r:id="rId140"/>
    <p:sldId id="680" r:id="rId141"/>
    <p:sldId id="507" r:id="rId142"/>
    <p:sldId id="591" r:id="rId143"/>
    <p:sldId id="509" r:id="rId144"/>
    <p:sldId id="510" r:id="rId145"/>
    <p:sldId id="511" r:id="rId146"/>
    <p:sldId id="512" r:id="rId147"/>
    <p:sldId id="527" r:id="rId148"/>
    <p:sldId id="529" r:id="rId149"/>
    <p:sldId id="701" r:id="rId150"/>
    <p:sldId id="853" r:id="rId151"/>
    <p:sldId id="530" r:id="rId152"/>
    <p:sldId id="899" r:id="rId153"/>
    <p:sldId id="702" r:id="rId154"/>
    <p:sldId id="531" r:id="rId155"/>
    <p:sldId id="947" r:id="rId156"/>
    <p:sldId id="948" r:id="rId157"/>
    <p:sldId id="949" r:id="rId158"/>
    <p:sldId id="950" r:id="rId159"/>
    <p:sldId id="644" r:id="rId160"/>
    <p:sldId id="854" r:id="rId161"/>
    <p:sldId id="645" r:id="rId162"/>
    <p:sldId id="855" r:id="rId163"/>
    <p:sldId id="816" r:id="rId164"/>
    <p:sldId id="817" r:id="rId165"/>
    <p:sldId id="545" r:id="rId166"/>
    <p:sldId id="533" r:id="rId167"/>
    <p:sldId id="534" r:id="rId168"/>
    <p:sldId id="542" r:id="rId169"/>
    <p:sldId id="543" r:id="rId170"/>
    <p:sldId id="544" r:id="rId171"/>
    <p:sldId id="546" r:id="rId172"/>
    <p:sldId id="522" r:id="rId173"/>
    <p:sldId id="523" r:id="rId174"/>
    <p:sldId id="809" r:id="rId175"/>
    <p:sldId id="526" r:id="rId176"/>
    <p:sldId id="524" r:id="rId177"/>
    <p:sldId id="525" r:id="rId178"/>
    <p:sldId id="548" r:id="rId179"/>
    <p:sldId id="646" r:id="rId180"/>
    <p:sldId id="647" r:id="rId181"/>
    <p:sldId id="773" r:id="rId182"/>
    <p:sldId id="772" r:id="rId183"/>
    <p:sldId id="789" r:id="rId184"/>
    <p:sldId id="790" r:id="rId185"/>
    <p:sldId id="549" r:id="rId186"/>
    <p:sldId id="550" r:id="rId187"/>
    <p:sldId id="547" r:id="rId188"/>
    <p:sldId id="515" r:id="rId189"/>
    <p:sldId id="516" r:id="rId190"/>
    <p:sldId id="517" r:id="rId191"/>
    <p:sldId id="551" r:id="rId192"/>
    <p:sldId id="554" r:id="rId193"/>
    <p:sldId id="555" r:id="rId194"/>
    <p:sldId id="556" r:id="rId195"/>
    <p:sldId id="557" r:id="rId196"/>
    <p:sldId id="558" r:id="rId197"/>
    <p:sldId id="562" r:id="rId198"/>
    <p:sldId id="563" r:id="rId199"/>
    <p:sldId id="661" r:id="rId200"/>
    <p:sldId id="625" r:id="rId201"/>
    <p:sldId id="559" r:id="rId202"/>
    <p:sldId id="304" r:id="rId203"/>
    <p:sldId id="560" r:id="rId204"/>
    <p:sldId id="1075" r:id="rId205"/>
    <p:sldId id="1076" r:id="rId206"/>
    <p:sldId id="903" r:id="rId207"/>
    <p:sldId id="561" r:id="rId208"/>
    <p:sldId id="564" r:id="rId209"/>
    <p:sldId id="1042" r:id="rId210"/>
    <p:sldId id="826" r:id="rId211"/>
    <p:sldId id="566" r:id="rId212"/>
    <p:sldId id="567" r:id="rId213"/>
    <p:sldId id="832" r:id="rId214"/>
    <p:sldId id="568" r:id="rId215"/>
    <p:sldId id="1077" r:id="rId216"/>
    <p:sldId id="820" r:id="rId217"/>
    <p:sldId id="821" r:id="rId218"/>
    <p:sldId id="798" r:id="rId219"/>
    <p:sldId id="799" r:id="rId220"/>
    <p:sldId id="666" r:id="rId221"/>
    <p:sldId id="665" r:id="rId222"/>
    <p:sldId id="569" r:id="rId223"/>
    <p:sldId id="944" r:id="rId224"/>
    <p:sldId id="823" r:id="rId225"/>
    <p:sldId id="570" r:id="rId226"/>
    <p:sldId id="864" r:id="rId227"/>
    <p:sldId id="945" r:id="rId228"/>
    <p:sldId id="863" r:id="rId229"/>
    <p:sldId id="806" r:id="rId230"/>
    <p:sldId id="828" r:id="rId231"/>
    <p:sldId id="808" r:id="rId232"/>
    <p:sldId id="807" r:id="rId233"/>
    <p:sldId id="572" r:id="rId234"/>
    <p:sldId id="586" r:id="rId235"/>
    <p:sldId id="827" r:id="rId236"/>
    <p:sldId id="836" r:id="rId237"/>
    <p:sldId id="837" r:id="rId238"/>
    <p:sldId id="573" r:id="rId239"/>
    <p:sldId id="574" r:id="rId240"/>
    <p:sldId id="838" r:id="rId241"/>
    <p:sldId id="839" r:id="rId242"/>
    <p:sldId id="582" r:id="rId243"/>
    <p:sldId id="581" r:id="rId244"/>
    <p:sldId id="859" r:id="rId245"/>
    <p:sldId id="1059" r:id="rId246"/>
    <p:sldId id="1060" r:id="rId247"/>
    <p:sldId id="576" r:id="rId248"/>
    <p:sldId id="824" r:id="rId249"/>
    <p:sldId id="577" r:id="rId250"/>
    <p:sldId id="935" r:id="rId251"/>
    <p:sldId id="371" r:id="rId252"/>
    <p:sldId id="575" r:id="rId253"/>
    <p:sldId id="733" r:id="rId254"/>
    <p:sldId id="583" r:id="rId255"/>
    <p:sldId id="584" r:id="rId256"/>
    <p:sldId id="585" r:id="rId257"/>
    <p:sldId id="609" r:id="rId258"/>
    <p:sldId id="610" r:id="rId259"/>
    <p:sldId id="703" r:id="rId260"/>
    <p:sldId id="611" r:id="rId261"/>
    <p:sldId id="612" r:id="rId262"/>
    <p:sldId id="704" r:id="rId263"/>
    <p:sldId id="613" r:id="rId264"/>
    <p:sldId id="705" r:id="rId265"/>
    <p:sldId id="614" r:id="rId266"/>
    <p:sldId id="311" r:id="rId267"/>
    <p:sldId id="934" r:id="rId268"/>
    <p:sldId id="937" r:id="rId269"/>
    <p:sldId id="894" r:id="rId270"/>
    <p:sldId id="312" r:id="rId271"/>
    <p:sldId id="892" r:id="rId272"/>
    <p:sldId id="911" r:id="rId273"/>
    <p:sldId id="912" r:id="rId274"/>
    <p:sldId id="587" r:id="rId275"/>
    <p:sldId id="675" r:id="rId276"/>
    <p:sldId id="588" r:id="rId277"/>
    <p:sldId id="997" r:id="rId278"/>
    <p:sldId id="706" r:id="rId279"/>
    <p:sldId id="589" r:id="rId280"/>
    <p:sldId id="998" r:id="rId281"/>
    <p:sldId id="856" r:id="rId282"/>
    <p:sldId id="857" r:id="rId283"/>
    <p:sldId id="707" r:id="rId284"/>
    <p:sldId id="815" r:id="rId285"/>
    <p:sldId id="979" r:id="rId286"/>
    <p:sldId id="982" r:id="rId287"/>
    <p:sldId id="983" r:id="rId288"/>
    <p:sldId id="975" r:id="rId289"/>
    <p:sldId id="708" r:id="rId290"/>
    <p:sldId id="593" r:id="rId291"/>
    <p:sldId id="709" r:id="rId292"/>
    <p:sldId id="594" r:id="rId293"/>
    <p:sldId id="710" r:id="rId294"/>
    <p:sldId id="607" r:id="rId295"/>
    <p:sldId id="336" r:id="rId296"/>
    <p:sldId id="337" r:id="rId297"/>
    <p:sldId id="748" r:id="rId298"/>
    <p:sldId id="1034" r:id="rId299"/>
    <p:sldId id="622" r:id="rId300"/>
    <p:sldId id="989" r:id="rId301"/>
    <p:sldId id="987" r:id="rId302"/>
    <p:sldId id="623" r:id="rId303"/>
    <p:sldId id="1035" r:id="rId304"/>
    <p:sldId id="990" r:id="rId305"/>
    <p:sldId id="991" r:id="rId306"/>
    <p:sldId id="858" r:id="rId307"/>
    <p:sldId id="627" r:id="rId308"/>
    <p:sldId id="628" r:id="rId309"/>
    <p:sldId id="1036" r:id="rId310"/>
    <p:sldId id="626" r:id="rId311"/>
    <p:sldId id="992" r:id="rId312"/>
    <p:sldId id="1037" r:id="rId313"/>
    <p:sldId id="629" r:id="rId314"/>
    <p:sldId id="1038" r:id="rId315"/>
    <p:sldId id="630" r:id="rId316"/>
    <p:sldId id="1039" r:id="rId317"/>
    <p:sldId id="1082" r:id="rId318"/>
    <p:sldId id="818" r:id="rId319"/>
    <p:sldId id="631" r:id="rId320"/>
    <p:sldId id="993" r:id="rId321"/>
    <p:sldId id="1081" r:id="rId322"/>
    <p:sldId id="1083" r:id="rId323"/>
    <p:sldId id="913" r:id="rId324"/>
    <p:sldId id="632" r:id="rId325"/>
    <p:sldId id="994" r:id="rId326"/>
    <p:sldId id="1085" r:id="rId327"/>
    <p:sldId id="1084" r:id="rId328"/>
    <p:sldId id="751" r:id="rId329"/>
    <p:sldId id="352" r:id="rId330"/>
    <p:sldId id="633" r:id="rId331"/>
    <p:sldId id="995" r:id="rId332"/>
    <p:sldId id="996" r:id="rId333"/>
    <p:sldId id="634" r:id="rId334"/>
    <p:sldId id="635" r:id="rId335"/>
    <p:sldId id="368" r:id="rId336"/>
    <p:sldId id="636" r:id="rId337"/>
    <p:sldId id="663" r:id="rId338"/>
    <p:sldId id="664" r:id="rId339"/>
    <p:sldId id="637" r:id="rId340"/>
    <p:sldId id="638" r:id="rId341"/>
    <p:sldId id="712" r:id="rId342"/>
    <p:sldId id="713" r:id="rId343"/>
    <p:sldId id="714" r:id="rId344"/>
    <p:sldId id="379" r:id="rId345"/>
    <p:sldId id="953" r:id="rId346"/>
    <p:sldId id="1018" r:id="rId347"/>
    <p:sldId id="1019" r:id="rId348"/>
    <p:sldId id="1020" r:id="rId349"/>
    <p:sldId id="643" r:id="rId350"/>
    <p:sldId id="642" r:id="rId351"/>
    <p:sldId id="847" r:id="rId352"/>
    <p:sldId id="848" r:id="rId353"/>
    <p:sldId id="640" r:id="rId354"/>
    <p:sldId id="641" r:id="rId355"/>
    <p:sldId id="648" r:id="rId356"/>
    <p:sldId id="649" r:id="rId357"/>
    <p:sldId id="650" r:id="rId358"/>
    <p:sldId id="651" r:id="rId359"/>
    <p:sldId id="652" r:id="rId360"/>
    <p:sldId id="653" r:id="rId361"/>
    <p:sldId id="386" r:id="rId362"/>
    <p:sldId id="654" r:id="rId363"/>
    <p:sldId id="655" r:id="rId364"/>
    <p:sldId id="656" r:id="rId365"/>
    <p:sldId id="397" r:id="rId366"/>
    <p:sldId id="657" r:id="rId367"/>
    <p:sldId id="658" r:id="rId368"/>
    <p:sldId id="659" r:id="rId369"/>
    <p:sldId id="1072" r:id="rId370"/>
    <p:sldId id="399" r:id="rId371"/>
    <p:sldId id="660" r:id="rId372"/>
    <p:sldId id="829" r:id="rId373"/>
    <p:sldId id="830" r:id="rId374"/>
    <p:sldId id="669" r:id="rId375"/>
    <p:sldId id="670" r:id="rId376"/>
    <p:sldId id="1071" r:id="rId377"/>
    <p:sldId id="683" r:id="rId378"/>
    <p:sldId id="684" r:id="rId379"/>
    <p:sldId id="682" r:id="rId380"/>
    <p:sldId id="860" r:id="rId381"/>
    <p:sldId id="671" r:id="rId382"/>
    <p:sldId id="672" r:id="rId383"/>
    <p:sldId id="673" r:id="rId384"/>
    <p:sldId id="674" r:id="rId385"/>
    <p:sldId id="801" r:id="rId386"/>
    <p:sldId id="1012" r:id="rId387"/>
    <p:sldId id="1013" r:id="rId388"/>
    <p:sldId id="1016" r:id="rId389"/>
    <p:sldId id="802" r:id="rId390"/>
    <p:sldId id="914" r:id="rId391"/>
    <p:sldId id="852" r:id="rId392"/>
    <p:sldId id="1015" r:id="rId393"/>
    <p:sldId id="895" r:id="rId394"/>
    <p:sldId id="896" r:id="rId395"/>
    <p:sldId id="978" r:id="rId396"/>
    <p:sldId id="686" r:id="rId397"/>
    <p:sldId id="685" r:id="rId398"/>
    <p:sldId id="957" r:id="rId399"/>
    <p:sldId id="719" r:id="rId400"/>
    <p:sldId id="720" r:id="rId401"/>
    <p:sldId id="715" r:id="rId402"/>
    <p:sldId id="716" r:id="rId403"/>
    <p:sldId id="717" r:id="rId404"/>
    <p:sldId id="872" r:id="rId405"/>
    <p:sldId id="721" r:id="rId406"/>
    <p:sldId id="722" r:id="rId407"/>
    <p:sldId id="718" r:id="rId408"/>
    <p:sldId id="723" r:id="rId409"/>
    <p:sldId id="724" r:id="rId410"/>
    <p:sldId id="749" r:id="rId411"/>
    <p:sldId id="915" r:id="rId412"/>
    <p:sldId id="750" r:id="rId413"/>
    <p:sldId id="810" r:id="rId414"/>
    <p:sldId id="811" r:id="rId415"/>
    <p:sldId id="1078" r:id="rId416"/>
    <p:sldId id="812" r:id="rId417"/>
    <p:sldId id="725" r:id="rId418"/>
    <p:sldId id="726" r:id="rId419"/>
    <p:sldId id="1073" r:id="rId420"/>
    <p:sldId id="1011" r:id="rId421"/>
    <p:sldId id="1061" r:id="rId422"/>
    <p:sldId id="1062" r:id="rId423"/>
    <p:sldId id="1063" r:id="rId424"/>
    <p:sldId id="1064" r:id="rId425"/>
    <p:sldId id="1065" r:id="rId426"/>
    <p:sldId id="1066" r:id="rId427"/>
    <p:sldId id="1067" r:id="rId428"/>
    <p:sldId id="1068" r:id="rId429"/>
    <p:sldId id="727" r:id="rId430"/>
    <p:sldId id="728" r:id="rId431"/>
    <p:sldId id="781" r:id="rId432"/>
    <p:sldId id="1007" r:id="rId433"/>
    <p:sldId id="730" r:id="rId434"/>
    <p:sldId id="1079" r:id="rId435"/>
    <p:sldId id="1080" r:id="rId436"/>
    <p:sldId id="775" r:id="rId437"/>
    <p:sldId id="734" r:id="rId438"/>
    <p:sldId id="735" r:id="rId439"/>
    <p:sldId id="738" r:id="rId440"/>
    <p:sldId id="774" r:id="rId441"/>
    <p:sldId id="737" r:id="rId442"/>
    <p:sldId id="740" r:id="rId443"/>
    <p:sldId id="968" r:id="rId444"/>
    <p:sldId id="969" r:id="rId445"/>
    <p:sldId id="1045" r:id="rId446"/>
    <p:sldId id="986" r:id="rId447"/>
    <p:sldId id="427" r:id="rId448"/>
    <p:sldId id="688" r:id="rId449"/>
    <p:sldId id="689" r:id="rId450"/>
    <p:sldId id="731" r:id="rId451"/>
    <p:sldId id="732" r:id="rId452"/>
    <p:sldId id="758" r:id="rId453"/>
    <p:sldId id="759" r:id="rId454"/>
    <p:sldId id="916" r:id="rId455"/>
    <p:sldId id="917" r:id="rId456"/>
    <p:sldId id="840" r:id="rId457"/>
    <p:sldId id="841" r:id="rId458"/>
    <p:sldId id="939" r:id="rId459"/>
    <p:sldId id="766" r:id="rId460"/>
    <p:sldId id="767" r:id="rId461"/>
    <p:sldId id="776" r:id="rId462"/>
    <p:sldId id="752" r:id="rId463"/>
    <p:sldId id="753" r:id="rId464"/>
    <p:sldId id="764" r:id="rId465"/>
    <p:sldId id="765" r:id="rId466"/>
    <p:sldId id="874" r:id="rId467"/>
    <p:sldId id="946" r:id="rId468"/>
    <p:sldId id="777" r:id="rId469"/>
    <p:sldId id="762" r:id="rId470"/>
    <p:sldId id="763" r:id="rId471"/>
    <p:sldId id="769" r:id="rId472"/>
    <p:sldId id="770" r:id="rId473"/>
    <p:sldId id="873" r:id="rId474"/>
    <p:sldId id="875" r:id="rId475"/>
    <p:sldId id="1069" r:id="rId476"/>
    <p:sldId id="943" r:id="rId477"/>
    <p:sldId id="755" r:id="rId478"/>
    <p:sldId id="754" r:id="rId479"/>
    <p:sldId id="760" r:id="rId480"/>
    <p:sldId id="952" r:id="rId481"/>
    <p:sldId id="768" r:id="rId482"/>
    <p:sldId id="761" r:id="rId483"/>
    <p:sldId id="861" r:id="rId484"/>
    <p:sldId id="862" r:id="rId485"/>
    <p:sldId id="756" r:id="rId486"/>
    <p:sldId id="771" r:id="rId487"/>
    <p:sldId id="876" r:id="rId488"/>
    <p:sldId id="877" r:id="rId489"/>
    <p:sldId id="778" r:id="rId490"/>
    <p:sldId id="779" r:id="rId491"/>
    <p:sldId id="834" r:id="rId492"/>
    <p:sldId id="780" r:id="rId493"/>
    <p:sldId id="833" r:id="rId494"/>
    <p:sldId id="783" r:id="rId495"/>
    <p:sldId id="880" r:id="rId496"/>
    <p:sldId id="881" r:id="rId497"/>
    <p:sldId id="879" r:id="rId498"/>
    <p:sldId id="866" r:id="rId499"/>
    <p:sldId id="878" r:id="rId500"/>
    <p:sldId id="867" r:id="rId501"/>
    <p:sldId id="868" r:id="rId502"/>
    <p:sldId id="870" r:id="rId503"/>
    <p:sldId id="871" r:id="rId504"/>
    <p:sldId id="869" r:id="rId505"/>
    <p:sldId id="1033" r:id="rId506"/>
    <p:sldId id="1021" r:id="rId507"/>
    <p:sldId id="1022" r:id="rId508"/>
    <p:sldId id="1023" r:id="rId509"/>
    <p:sldId id="1024" r:id="rId510"/>
    <p:sldId id="1025" r:id="rId511"/>
    <p:sldId id="1027" r:id="rId512"/>
    <p:sldId id="1028" r:id="rId513"/>
    <p:sldId id="1029" r:id="rId514"/>
    <p:sldId id="1030" r:id="rId515"/>
    <p:sldId id="1032" r:id="rId516"/>
    <p:sldId id="1031" r:id="rId517"/>
    <p:sldId id="885" r:id="rId518"/>
    <p:sldId id="1074" r:id="rId519"/>
    <p:sldId id="976" r:id="rId520"/>
    <p:sldId id="933" r:id="rId521"/>
    <p:sldId id="954" r:id="rId522"/>
    <p:sldId id="788" r:id="rId523"/>
    <p:sldId id="988" r:id="rId524"/>
    <p:sldId id="1026" r:id="rId5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E12F2B"/>
    <a:srgbClr val="2658E6"/>
    <a:srgbClr val="C41A1A"/>
    <a:srgbClr val="C74C49"/>
    <a:srgbClr val="E01E1E"/>
    <a:srgbClr val="FE1212"/>
    <a:srgbClr val="D9DD21"/>
    <a:srgbClr val="7EEEE3"/>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85" d="100"/>
          <a:sy n="85" d="100"/>
        </p:scale>
        <p:origin x="1560" y="102"/>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tableStyles" Target="tableStyles.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slide" Target="slides/slide48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25" Type="http://schemas.openxmlformats.org/officeDocument/2006/relationships/slide" Target="slides/slide524.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notesMaster" Target="notesMasters/notesMaster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commentAuthors" Target="commentAuthors.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presProps" Target="presProp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viewProps" Target="view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28-02-2020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382</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497</a:t>
            </a:fld>
            <a:endParaRPr lang="en-IN"/>
          </a:p>
        </p:txBody>
      </p:sp>
    </p:spTree>
    <p:extLst>
      <p:ext uri="{BB962C8B-B14F-4D97-AF65-F5344CB8AC3E}">
        <p14:creationId xmlns:p14="http://schemas.microsoft.com/office/powerpoint/2010/main"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2/28/2020</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2/28/2020</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2/28/2020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2/28/2020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13.xml"/><Relationship Id="rId7" Type="http://schemas.openxmlformats.org/officeDocument/2006/relationships/slide" Target="slide25.xml"/><Relationship Id="rId12" Type="http://schemas.openxmlformats.org/officeDocument/2006/relationships/slide" Target="slide43.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3.xml"/><Relationship Id="rId11" Type="http://schemas.openxmlformats.org/officeDocument/2006/relationships/slide" Target="slide37.xml"/><Relationship Id="rId5" Type="http://schemas.openxmlformats.org/officeDocument/2006/relationships/slide" Target="slide18.xml"/><Relationship Id="rId10" Type="http://schemas.openxmlformats.org/officeDocument/2006/relationships/slide" Target="slide35.xml"/><Relationship Id="rId4" Type="http://schemas.openxmlformats.org/officeDocument/2006/relationships/slide" Target="slide16.xml"/><Relationship Id="rId9" Type="http://schemas.openxmlformats.org/officeDocument/2006/relationships/slide" Target="slide3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2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91.png"/></Relationships>
</file>

<file path=ppt/slides/_rels/slide22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2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120.xml"/><Relationship Id="rId3" Type="http://schemas.openxmlformats.org/officeDocument/2006/relationships/slide" Target="slide52.xml"/><Relationship Id="rId7" Type="http://schemas.openxmlformats.org/officeDocument/2006/relationships/slide" Target="slide112.xml"/><Relationship Id="rId12" Type="http://schemas.openxmlformats.org/officeDocument/2006/relationships/slide" Target="slide133.xml"/><Relationship Id="rId2" Type="http://schemas.openxmlformats.org/officeDocument/2006/relationships/slide" Target="slide45.xml"/><Relationship Id="rId1" Type="http://schemas.openxmlformats.org/officeDocument/2006/relationships/slideLayout" Target="../slideLayouts/slideLayout7.xml"/><Relationship Id="rId6" Type="http://schemas.openxmlformats.org/officeDocument/2006/relationships/slide" Target="slide103.xml"/><Relationship Id="rId11" Type="http://schemas.openxmlformats.org/officeDocument/2006/relationships/slide" Target="slide131.xml"/><Relationship Id="rId5" Type="http://schemas.openxmlformats.org/officeDocument/2006/relationships/slide" Target="slide100.xml"/><Relationship Id="rId10" Type="http://schemas.openxmlformats.org/officeDocument/2006/relationships/slide" Target="slide128.xml"/><Relationship Id="rId4" Type="http://schemas.openxmlformats.org/officeDocument/2006/relationships/slide" Target="slide68.xml"/><Relationship Id="rId9" Type="http://schemas.openxmlformats.org/officeDocument/2006/relationships/slide" Target="slide12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30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1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 Id="rId5" Type="http://schemas.openxmlformats.org/officeDocument/2006/relationships/image" Target="../media/image139.png"/><Relationship Id="rId4" Type="http://schemas.openxmlformats.org/officeDocument/2006/relationships/image" Target="../media/image138.png"/></Relationships>
</file>

<file path=ppt/slides/_rels/slide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49.gif"/><Relationship Id="rId2" Type="http://schemas.openxmlformats.org/officeDocument/2006/relationships/image" Target="../media/image148.gi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71.xml"/><Relationship Id="rId13" Type="http://schemas.openxmlformats.org/officeDocument/2006/relationships/slide" Target="slide202.xml"/><Relationship Id="rId3" Type="http://schemas.openxmlformats.org/officeDocument/2006/relationships/slide" Target="slide141.xml"/><Relationship Id="rId7" Type="http://schemas.openxmlformats.org/officeDocument/2006/relationships/slide" Target="slide165.xml"/><Relationship Id="rId12" Type="http://schemas.openxmlformats.org/officeDocument/2006/relationships/slide" Target="slide200.xml"/><Relationship Id="rId2" Type="http://schemas.openxmlformats.org/officeDocument/2006/relationships/slide" Target="slide138.xml"/><Relationship Id="rId1" Type="http://schemas.openxmlformats.org/officeDocument/2006/relationships/slideLayout" Target="../slideLayouts/slideLayout7.xml"/><Relationship Id="rId6" Type="http://schemas.openxmlformats.org/officeDocument/2006/relationships/slide" Target="slide159.xml"/><Relationship Id="rId11" Type="http://schemas.openxmlformats.org/officeDocument/2006/relationships/slide" Target="slide197.xml"/><Relationship Id="rId5" Type="http://schemas.openxmlformats.org/officeDocument/2006/relationships/slide" Target="slide153.xml"/><Relationship Id="rId10" Type="http://schemas.openxmlformats.org/officeDocument/2006/relationships/slide" Target="slide191.xml"/><Relationship Id="rId4" Type="http://schemas.openxmlformats.org/officeDocument/2006/relationships/slide" Target="slide149.xml"/><Relationship Id="rId9" Type="http://schemas.openxmlformats.org/officeDocument/2006/relationships/slide" Target="slide18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51.xml"/><Relationship Id="rId13" Type="http://schemas.openxmlformats.org/officeDocument/2006/relationships/slide" Target="slide264.xml"/><Relationship Id="rId3" Type="http://schemas.openxmlformats.org/officeDocument/2006/relationships/slide" Target="slide220.xml"/><Relationship Id="rId7" Type="http://schemas.openxmlformats.org/officeDocument/2006/relationships/slide" Target="slide247.xml"/><Relationship Id="rId12" Type="http://schemas.openxmlformats.org/officeDocument/2006/relationships/slide" Target="slide262.xml"/><Relationship Id="rId2" Type="http://schemas.openxmlformats.org/officeDocument/2006/relationships/slide" Target="slide207.xml"/><Relationship Id="rId1" Type="http://schemas.openxmlformats.org/officeDocument/2006/relationships/slideLayout" Target="../slideLayouts/slideLayout7.xml"/><Relationship Id="rId6" Type="http://schemas.openxmlformats.org/officeDocument/2006/relationships/slide" Target="slide242.xml"/><Relationship Id="rId11" Type="http://schemas.openxmlformats.org/officeDocument/2006/relationships/slide" Target="slide259.xml"/><Relationship Id="rId5" Type="http://schemas.openxmlformats.org/officeDocument/2006/relationships/slide" Target="slide238.xml"/><Relationship Id="rId10" Type="http://schemas.openxmlformats.org/officeDocument/2006/relationships/slide" Target="slide257.xml"/><Relationship Id="rId4" Type="http://schemas.openxmlformats.org/officeDocument/2006/relationships/slide" Target="slide222.xml"/><Relationship Id="rId9" Type="http://schemas.openxmlformats.org/officeDocument/2006/relationships/slide" Target="slide25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slide" Target="slide339.xml"/><Relationship Id="rId13" Type="http://schemas.openxmlformats.org/officeDocument/2006/relationships/slide" Target="slide355.xml"/><Relationship Id="rId3" Type="http://schemas.openxmlformats.org/officeDocument/2006/relationships/slide" Target="slide295.xml"/><Relationship Id="rId7" Type="http://schemas.openxmlformats.org/officeDocument/2006/relationships/slide" Target="slide337.xml"/><Relationship Id="rId12" Type="http://schemas.openxmlformats.org/officeDocument/2006/relationships/slide" Target="slide353.xml"/><Relationship Id="rId2" Type="http://schemas.openxmlformats.org/officeDocument/2006/relationships/slide" Target="slide266.xml"/><Relationship Id="rId1" Type="http://schemas.openxmlformats.org/officeDocument/2006/relationships/slideLayout" Target="../slideLayouts/slideLayout7.xml"/><Relationship Id="rId6" Type="http://schemas.openxmlformats.org/officeDocument/2006/relationships/slide" Target="slide335.xml"/><Relationship Id="rId11" Type="http://schemas.openxmlformats.org/officeDocument/2006/relationships/slide" Target="slide349.xml"/><Relationship Id="rId5" Type="http://schemas.openxmlformats.org/officeDocument/2006/relationships/slide" Target="slide329.xml"/><Relationship Id="rId10" Type="http://schemas.openxmlformats.org/officeDocument/2006/relationships/slide" Target="slide344.xml"/><Relationship Id="rId4" Type="http://schemas.openxmlformats.org/officeDocument/2006/relationships/slide" Target="slide307.xml"/><Relationship Id="rId9" Type="http://schemas.openxmlformats.org/officeDocument/2006/relationships/slide" Target="slide341.xml"/></Relationships>
</file>

<file path=ppt/slides/_rels/slide6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6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68.xml"/><Relationship Id="rId3" Type="http://schemas.openxmlformats.org/officeDocument/2006/relationships/slide" Target="slide358.xml"/><Relationship Id="rId7" Type="http://schemas.openxmlformats.org/officeDocument/2006/relationships/slide" Target="slide366.xml"/><Relationship Id="rId12" Type="http://schemas.openxmlformats.org/officeDocument/2006/relationships/slide" Target="slide399.xml"/><Relationship Id="rId2" Type="http://schemas.openxmlformats.org/officeDocument/2006/relationships/slide" Target="slide356.xml"/><Relationship Id="rId1" Type="http://schemas.openxmlformats.org/officeDocument/2006/relationships/slideLayout" Target="../slideLayouts/slideLayout7.xml"/><Relationship Id="rId6" Type="http://schemas.openxmlformats.org/officeDocument/2006/relationships/slide" Target="slide364.xml"/><Relationship Id="rId11" Type="http://schemas.openxmlformats.org/officeDocument/2006/relationships/slide" Target="slide384.xml"/><Relationship Id="rId5" Type="http://schemas.openxmlformats.org/officeDocument/2006/relationships/slide" Target="slide362.xml"/><Relationship Id="rId10" Type="http://schemas.openxmlformats.org/officeDocument/2006/relationships/slide" Target="slide382.xml"/><Relationship Id="rId4" Type="http://schemas.openxmlformats.org/officeDocument/2006/relationships/slide" Target="slide360.xml"/><Relationship Id="rId9" Type="http://schemas.openxmlformats.org/officeDocument/2006/relationships/slide" Target="slide375.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a:solidFill>
                  <a:srgbClr val="17A889"/>
                </a:solidFill>
                <a:latin typeface="Arial" pitchFamily="34" charset="0"/>
                <a:cs typeface="Arial" pitchFamily="34" charset="0"/>
              </a:rPr>
              <a:t>infoway</a:t>
            </a: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52" y="1000496"/>
            <a:ext cx="4596448"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282603"/>
            <a:ext cx="5562600" cy="646331"/>
          </a:xfrm>
          <a:prstGeom prst="rect">
            <a:avLst/>
          </a:prstGeom>
        </p:spPr>
        <p:txBody>
          <a:bodyPr wrap="square">
            <a:spAutoFit/>
          </a:bodyPr>
          <a:lstStyle/>
          <a:p>
            <a:r>
              <a:rPr lang="en-IN" dirty="0"/>
              <a:t>skills acquired through experience or education, </a:t>
            </a:r>
            <a:r>
              <a:rPr lang="en-US" dirty="0"/>
              <a:t>the theoretical or practical understanding of a subject.</a:t>
            </a:r>
            <a:endParaRPr lang="en-IN" dirty="0"/>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a:solidFill>
            <a:schemeClr val="tx1"/>
          </a:solidFill>
        </p:spPr>
        <p:txBody>
          <a:bodyPr>
            <a:spAutoFit/>
          </a:bodyPr>
          <a:lstStyle/>
          <a:p>
            <a:r>
              <a:rPr lang="en-US" dirty="0"/>
              <a:t>https://hackr.io/blog/dbms-normalization#First_Normal_Form_1NF</a:t>
            </a:r>
          </a:p>
        </p:txBody>
      </p:sp>
    </p:spTree>
    <p:extLst>
      <p:ext uri="{BB962C8B-B14F-4D97-AF65-F5344CB8AC3E}">
        <p14:creationId xmlns:p14="http://schemas.microsoft.com/office/powerpoint/2010/main" val="983496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576824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1200329"/>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a:t>
            </a:r>
            <a:r>
              <a:rPr lang="en-IN" sz="2400" b="1" i="1" dirty="0">
                <a:solidFill>
                  <a:srgbClr val="006C86"/>
                </a:solidFill>
                <a:latin typeface="Segoe UI Light" panose="020B0502040204020203" pitchFamily="34" charset="0"/>
                <a:cs typeface="Segoe UI Light" panose="020B0502040204020203" pitchFamily="34" charset="0"/>
              </a:rPr>
              <a:t>blank</a:t>
            </a:r>
            <a:r>
              <a:rPr lang="en-IN" sz="2400" i="1" dirty="0">
                <a:solidFill>
                  <a:srgbClr val="006C86"/>
                </a:solidFill>
                <a:latin typeface="Segoe UI Light" panose="020B0502040204020203" pitchFamily="34" charset="0"/>
                <a:cs typeface="Segoe UI Light" panose="020B0502040204020203" pitchFamily="34" charset="0"/>
              </a:rPr>
              <a:t> or </a:t>
            </a:r>
            <a:r>
              <a:rPr lang="en-IN" sz="2400" b="1" i="1" dirty="0">
                <a:solidFill>
                  <a:srgbClr val="006C86"/>
                </a:solidFill>
                <a:latin typeface="Segoe UI Light" panose="020B0502040204020203" pitchFamily="34" charset="0"/>
                <a:cs typeface="Segoe UI Light" panose="020B0502040204020203" pitchFamily="34" charset="0"/>
              </a:rPr>
              <a:t>0</a:t>
            </a:r>
            <a:r>
              <a:rPr lang="en-IN" sz="2400" i="1" dirty="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a:p>
            <a:r>
              <a:rPr lang="en-US" sz="2400" i="1" dirty="0">
                <a:solidFill>
                  <a:srgbClr val="006C86"/>
                </a:solidFill>
                <a:latin typeface="Segoe UI Light" panose="020B0502040204020203" pitchFamily="34" charset="0"/>
                <a:cs typeface="Segoe UI Light" panose="020B0502040204020203" pitchFamily="34" charset="0"/>
              </a:rPr>
              <a:t>The number of tuples in a relation is known as </a:t>
            </a:r>
            <a:r>
              <a:rPr lang="en-US" sz="2400" b="1" i="1" dirty="0">
                <a:solidFill>
                  <a:srgbClr val="006C86"/>
                </a:solidFill>
                <a:latin typeface="Segoe UI Light" panose="020B0502040204020203" pitchFamily="34" charset="0"/>
                <a:cs typeface="Segoe UI Light" panose="020B0502040204020203" pitchFamily="34" charset="0"/>
              </a:rPr>
              <a:t>Cardinality</a:t>
            </a:r>
            <a:r>
              <a:rPr lang="en-US" sz="2400" i="1" dirty="0">
                <a:solidFill>
                  <a:srgbClr val="006C86"/>
                </a:solidFill>
                <a:latin typeface="Segoe UI Light" panose="020B0502040204020203" pitchFamily="34" charset="0"/>
                <a:cs typeface="Segoe UI Light" panose="020B0502040204020203" pitchFamily="34" charset="0"/>
              </a:rPr>
              <a:t>.</a:t>
            </a:r>
            <a:endParaRPr lang="en-IN" sz="2400" b="1" i="1" dirty="0">
              <a:solidFill>
                <a:srgbClr val="006C86"/>
              </a:solidFill>
              <a:latin typeface="Segoe UI Light" panose="020B0502040204020203" pitchFamily="34" charset="0"/>
              <a:cs typeface="Segoe UI Light" panose="020B0502040204020203" pitchFamily="34" charset="0"/>
            </a:endParaRP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val="32341262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a:srcRect/>
          <a:stretch>
            <a:fillRect/>
          </a:stretch>
        </p:blipFill>
        <p:spPr bwMode="auto">
          <a:xfrm>
            <a:off x="1023962" y="2928934"/>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Database Storage Structures</a:t>
            </a:r>
          </a:p>
        </p:txBody>
      </p:sp>
      <p:sp>
        <p:nvSpPr>
          <p:cNvPr id="6" name="Rectangle 5"/>
          <p:cNvSpPr/>
          <p:nvPr/>
        </p:nvSpPr>
        <p:spPr>
          <a:xfrm>
            <a:off x="69587" y="773652"/>
            <a:ext cx="371659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304800" y="3581400"/>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know, how you have to put your toys away after playing,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assume the 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get / fetch everything very quickly, as it is stored in database.</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Explain</a:t>
            </a:r>
            <a:r>
              <a:rPr lang="en-IN" sz="3600" b="1" i="1" dirty="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sentences.</a:t>
            </a:r>
            <a:r>
              <a:rPr lang="en-US" sz="360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3396343"/>
            <a:ext cx="3091543" cy="3091543"/>
          </a:xfrm>
          <a:prstGeom prst="rect">
            <a:avLst/>
          </a:prstGeom>
        </p:spPr>
      </p:pic>
    </p:spTree>
    <p:extLst>
      <p:ext uri="{BB962C8B-B14F-4D97-AF65-F5344CB8AC3E}">
        <p14:creationId xmlns:p14="http://schemas.microsoft.com/office/powerpoint/2010/main" val="18526871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9628194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857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285720" y="428604"/>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endParaRPr>
          </a:p>
          <a:p>
            <a:pPr>
              <a:lnSpc>
                <a:spcPct val="150000"/>
              </a:lnSpc>
            </a:pPr>
            <a:r>
              <a:rPr lang="en-IN" dirty="0">
                <a:solidFill>
                  <a:srgbClr val="00B050"/>
                </a:solidFill>
              </a:rPr>
              <a:t>[</a:t>
            </a:r>
            <a:r>
              <a:rPr lang="en-US" dirty="0">
                <a:solidFill>
                  <a:srgbClr val="00B050"/>
                </a:solidFill>
              </a:rPr>
              <a:t>Display all tables in a database</a:t>
            </a:r>
            <a:r>
              <a:rPr lang="en-IN" dirty="0">
                <a:solidFill>
                  <a:srgbClr val="00B050"/>
                </a:solidFill>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p>
          <a:p>
            <a:pPr>
              <a:lnSpc>
                <a:spcPct val="150000"/>
              </a:lnSpc>
            </a:pPr>
            <a:endParaRPr lang="en-US" dirty="0">
              <a:solidFill>
                <a:srgbClr val="00B050"/>
              </a:solidFill>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a:solidFill>
                  <a:srgbClr val="00B050"/>
                </a:solidFill>
              </a:rPr>
              <a:t>[</a:t>
            </a:r>
            <a:r>
              <a:rPr lang="en-US" dirty="0">
                <a:solidFill>
                  <a:srgbClr val="00B050"/>
                </a:solidFill>
              </a:rPr>
              <a:t>Display all columns of a table</a:t>
            </a:r>
            <a:r>
              <a:rPr lang="en-IN" dirty="0">
                <a:solidFill>
                  <a:srgbClr val="00B050"/>
                </a:solidFill>
              </a:rPr>
              <a:t>]</a:t>
            </a:r>
            <a:endParaRPr lang="en-US" dirty="0">
              <a:solidFill>
                <a:srgbClr val="00B050"/>
              </a:solidFill>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p>
          <a:p>
            <a:pPr>
              <a:lnSpc>
                <a:spcPct val="150000"/>
              </a:lnSpc>
            </a:pPr>
            <a:endParaRPr lang="en-US" dirty="0">
              <a:solidFill>
                <a:srgbClr val="00B050"/>
              </a:solidFill>
            </a:endParaRPr>
          </a:p>
          <a:p>
            <a:pPr>
              <a:lnSpc>
                <a:spcPct val="150000"/>
              </a:lnSpc>
            </a:pPr>
            <a:r>
              <a:rPr lang="en-US" dirty="0">
                <a:solidFill>
                  <a:srgbClr val="00B050"/>
                </a:solidFill>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IN" dirty="0">
                <a:solidFill>
                  <a:srgbClr val="FFC000"/>
                </a:solidFill>
                <a:latin typeface="Liberation Mono"/>
              </a:rPr>
              <a:t> </a:t>
            </a:r>
            <a:r>
              <a:rPr lang="en-IN" dirty="0">
                <a:solidFill>
                  <a:srgbClr val="FF0000"/>
                </a:solidFill>
                <a:latin typeface="Liberation Mono"/>
              </a:rPr>
              <a:t>empno</a:t>
            </a:r>
            <a:endParaRPr lang="en-US" dirty="0">
              <a:solidFill>
                <a:srgbClr val="FF000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29807790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52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500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228600" y="2260029"/>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42844" y="3717032"/>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214282" y="5211561"/>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5750950" y="3717032"/>
            <a:ext cx="3069522" cy="707886"/>
          </a:xfrm>
          <a:prstGeom prst="rect">
            <a:avLst/>
          </a:prstGeom>
        </p:spPr>
        <p:txBody>
          <a:bodyPr wrap="square">
            <a:spAutoFit/>
          </a:bodyPr>
          <a:lstStyle/>
          <a:p>
            <a:r>
              <a:rPr lang="en-US" sz="2000" dirty="0"/>
              <a:t>Foreign Key is also know as </a:t>
            </a:r>
            <a:r>
              <a:rPr lang="en-US" sz="2000" dirty="0">
                <a:solidFill>
                  <a:srgbClr val="006C86"/>
                </a:solidFill>
              </a:rPr>
              <a:t>Reference/Referential key.</a:t>
            </a:r>
          </a:p>
        </p:txBody>
      </p:sp>
    </p:spTree>
    <p:extLst>
      <p:ext uri="{BB962C8B-B14F-4D97-AF65-F5344CB8AC3E}">
        <p14:creationId xmlns:p14="http://schemas.microsoft.com/office/powerpoint/2010/main" val="350809653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182BD460-8174-48F8-A62D-CBA117B614A0}"/>
              </a:ext>
            </a:extLst>
          </p:cNvPr>
          <p:cNvSpPr/>
          <p:nvPr/>
        </p:nvSpPr>
        <p:spPr>
          <a:xfrm>
            <a:off x="2087724" y="3429000"/>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54608902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6209800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865217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a16="http://schemas.microsoft.com/office/drawing/2014/main" val="20000"/>
                    </a:ext>
                  </a:extLst>
                </a:gridCol>
                <a:gridCol w="892908">
                  <a:extLst>
                    <a:ext uri="{9D8B030D-6E8A-4147-A177-3AD203B41FA5}">
                      <a16:colId xmlns:a16="http://schemas.microsoft.com/office/drawing/2014/main" val="20001"/>
                    </a:ext>
                  </a:extLst>
                </a:gridCol>
                <a:gridCol w="1012092">
                  <a:extLst>
                    <a:ext uri="{9D8B030D-6E8A-4147-A177-3AD203B41FA5}">
                      <a16:colId xmlns:a16="http://schemas.microsoft.com/office/drawing/2014/main" val="20002"/>
                    </a:ext>
                  </a:extLst>
                </a:gridCol>
                <a:gridCol w="1373554">
                  <a:extLst>
                    <a:ext uri="{9D8B030D-6E8A-4147-A177-3AD203B41FA5}">
                      <a16:colId xmlns:a16="http://schemas.microsoft.com/office/drawing/2014/main" val="20003"/>
                    </a:ext>
                  </a:extLst>
                </a:gridCol>
                <a:gridCol w="1445846">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a16="http://schemas.microsoft.com/office/drawing/2014/main" val="20000"/>
                    </a:ext>
                  </a:extLst>
                </a:gridCol>
                <a:gridCol w="962526">
                  <a:extLst>
                    <a:ext uri="{9D8B030D-6E8A-4147-A177-3AD203B41FA5}">
                      <a16:colId xmlns:a16="http://schemas.microsoft.com/office/drawing/2014/main" val="20001"/>
                    </a:ext>
                  </a:extLst>
                </a:gridCol>
                <a:gridCol w="104273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8860303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07291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2932" y="116632"/>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769045927"/>
              </p:ext>
            </p:extLst>
          </p:nvPr>
        </p:nvGraphicFramePr>
        <p:xfrm>
          <a:off x="142932" y="548680"/>
          <a:ext cx="8893564" cy="5779726"/>
        </p:xfrm>
        <a:graphic>
          <a:graphicData uri="http://schemas.openxmlformats.org/drawingml/2006/table">
            <a:tbl>
              <a:tblPr/>
              <a:tblGrid>
                <a:gridCol w="4446782">
                  <a:extLst>
                    <a:ext uri="{9D8B030D-6E8A-4147-A177-3AD203B41FA5}">
                      <a16:colId xmlns:a16="http://schemas.microsoft.com/office/drawing/2014/main" val="3406180870"/>
                    </a:ext>
                  </a:extLst>
                </a:gridCol>
                <a:gridCol w="4446782">
                  <a:extLst>
                    <a:ext uri="{9D8B030D-6E8A-4147-A177-3AD203B41FA5}">
                      <a16:colId xmlns:a16="http://schemas.microsoft.com/office/drawing/2014/main" val="814245111"/>
                    </a:ext>
                  </a:extLst>
                </a:gridCol>
              </a:tblGrid>
              <a:tr h="411414">
                <a:tc>
                  <a:txBody>
                    <a:bodyPr/>
                    <a:lstStyle/>
                    <a:p>
                      <a:pPr algn="ctr" fontAlgn="base"/>
                      <a:r>
                        <a:rPr lang="en-IN" sz="1800" b="1" dirty="0">
                          <a:solidFill>
                            <a:schemeClr val="accent2">
                              <a:lumMod val="50000"/>
                            </a:schemeClr>
                          </a:solidFill>
                          <a:effectLst/>
                        </a:rPr>
                        <a:t>File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2">
                              <a:lumMod val="50000"/>
                            </a:schemeClr>
                          </a:solidFill>
                          <a:effectLst/>
                        </a:rPr>
                        <a:t>Database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800" b="0" dirty="0">
                          <a:effectLst/>
                        </a:rPr>
                        <a:t>File System is a general, easy-to-use system to store general files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800" b="0" dirty="0">
                          <a:effectLst/>
                        </a:rPr>
                        <a:t>Data Redundancy is more in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8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800" b="0" dirty="0">
                          <a:effectLst/>
                        </a:rPr>
                        <a:t>Centralization is hard to get when it comes to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800" b="0" dirty="0">
                          <a:effectLst/>
                        </a:rPr>
                        <a:t>User locates the physical address of the files to access data in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800" b="0" dirty="0">
                          <a:effectLst/>
                        </a:rPr>
                        <a:t>Security is low in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800" b="0" dirty="0">
                          <a:effectLst/>
                        </a:rPr>
                        <a:t>File Management System stores unstructured data as isolated data files/entities.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 which have well defined constraints and interrelation.</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37226678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411821967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val="268117798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a:solidFill>
                  <a:srgbClr val="006C86"/>
                </a:solidFill>
              </a:rPr>
              <a:t>"</a:t>
            </a:r>
            <a:r>
              <a:rPr lang="en-US" sz="2000" b="1" dirty="0">
                <a:solidFill>
                  <a:srgbClr val="006C86"/>
                </a:solidFill>
              </a:rPr>
              <a:t>Strings</a:t>
            </a:r>
            <a:r>
              <a:rPr lang="en-US" sz="2000" dirty="0">
                <a:solidFill>
                  <a:srgbClr val="006C86"/>
                </a:solidFill>
              </a:rPr>
              <a:t> are automatically converted to numbers and numbers to </a:t>
            </a:r>
            <a:r>
              <a:rPr lang="en-US" sz="2000" b="1" dirty="0">
                <a:solidFill>
                  <a:srgbClr val="006C86"/>
                </a:solidFill>
              </a:rPr>
              <a:t>strings</a:t>
            </a:r>
            <a:r>
              <a:rPr lang="en-US" sz="2000" dirty="0">
                <a:solidFill>
                  <a:srgbClr val="006C86"/>
                </a:solidFill>
              </a:rPr>
              <a:t> as necessary." This means that in order to compare a </a:t>
            </a:r>
            <a:r>
              <a:rPr lang="en-US" sz="2000" b="1" dirty="0">
                <a:solidFill>
                  <a:srgbClr val="006C86"/>
                </a:solidFill>
              </a:rPr>
              <a:t>string</a:t>
            </a:r>
            <a:r>
              <a:rPr lang="en-US" sz="2000" dirty="0">
                <a:solidFill>
                  <a:srgbClr val="006C86"/>
                </a:solidFill>
              </a:rPr>
              <a:t> to a number, it tries to parse a number from the start of the </a:t>
            </a:r>
            <a:r>
              <a:rPr lang="en-US" sz="2000" b="1" dirty="0">
                <a:solidFill>
                  <a:srgbClr val="006C86"/>
                </a:solidFill>
              </a:rPr>
              <a:t>string</a:t>
            </a:r>
            <a:r>
              <a:rPr lang="en-US" sz="2000" dirty="0">
                <a:solidFill>
                  <a:srgbClr val="006C86"/>
                </a:solidFill>
              </a:rPr>
              <a:t>. In this case there is no number there, so it converts to </a:t>
            </a:r>
            <a:r>
              <a:rPr lang="en-US" sz="2000" b="1" dirty="0">
                <a:solidFill>
                  <a:srgbClr val="006C86"/>
                </a:solidFill>
              </a:rPr>
              <a:t>0</a:t>
            </a:r>
            <a:r>
              <a:rPr lang="en-US" sz="2000" dirty="0">
                <a:solidFill>
                  <a:srgbClr val="006C86"/>
                </a:solidFill>
              </a:rPr>
              <a:t>, and </a:t>
            </a:r>
            <a:r>
              <a:rPr lang="en-US" sz="2000" b="1" dirty="0">
                <a:solidFill>
                  <a:srgbClr val="006C86"/>
                </a:solidFill>
              </a:rPr>
              <a:t>0</a:t>
            </a:r>
            <a:r>
              <a:rPr lang="en-US" sz="2000" dirty="0">
                <a:solidFill>
                  <a:srgbClr val="006C86"/>
                </a:solidFill>
              </a:rPr>
              <a:t> = </a:t>
            </a:r>
            <a:r>
              <a:rPr lang="en-US" sz="2000" b="1" dirty="0">
                <a:solidFill>
                  <a:srgbClr val="006C86"/>
                </a:solidFill>
              </a:rPr>
              <a:t>0</a:t>
            </a:r>
            <a:r>
              <a:rPr lang="en-US" sz="2000" dirty="0">
                <a:solidFill>
                  <a:srgbClr val="006C86"/>
                </a:solidFill>
              </a:rPr>
              <a:t> is true.</a:t>
            </a:r>
          </a:p>
        </p:txBody>
      </p:sp>
      <p:sp>
        <p:nvSpPr>
          <p:cNvPr id="4" name="Rectangle 3"/>
          <p:cNvSpPr/>
          <p:nvPr/>
        </p:nvSpPr>
        <p:spPr>
          <a:xfrm>
            <a:off x="428596" y="357166"/>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2069490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147637"/>
            <a:ext cx="4043632" cy="2057400"/>
          </a:xfrm>
          <a:prstGeom prst="rect">
            <a:avLst/>
          </a:prstGeom>
        </p:spPr>
      </p:pic>
    </p:spTree>
    <p:extLst>
      <p:ext uri="{BB962C8B-B14F-4D97-AF65-F5344CB8AC3E}">
        <p14:creationId xmlns:p14="http://schemas.microsoft.com/office/powerpoint/2010/main" val="21183438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25839645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373171254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2"/>
                  </a:ext>
                </a:extLst>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26543977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5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36320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DBMS</a:t>
            </a: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02525543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351585692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531919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27658532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a:srcRect/>
          <a:stretch>
            <a:fillRect/>
          </a:stretch>
        </p:blipFill>
        <p:spPr bwMode="auto">
          <a:xfrm>
            <a:off x="1023962" y="3571876"/>
            <a:ext cx="7048500" cy="2762251"/>
          </a:xfrm>
          <a:prstGeom prst="rect">
            <a:avLst/>
          </a:prstGeom>
          <a:noFill/>
        </p:spPr>
      </p:pic>
      <p:sp>
        <p:nvSpPr>
          <p:cNvPr id="5" name="Rectangle 4">
            <a:extLst>
              <a:ext uri="{FF2B5EF4-FFF2-40B4-BE49-F238E27FC236}">
                <a16:creationId xmlns:a16="http://schemas.microsoft.com/office/drawing/2014/main" id="{C008A4DD-53D6-43AE-A7FD-1A80ED3421CE}"/>
              </a:ext>
            </a:extLst>
          </p:cNvPr>
          <p:cNvSpPr/>
          <p:nvPr/>
        </p:nvSpPr>
        <p:spPr>
          <a:xfrm>
            <a:off x="0" y="260648"/>
            <a:ext cx="9144000"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 If a schema has more than 1 relation, it is called Relational Schema.</a:t>
            </a:r>
            <a:endParaRPr lang="en-IN" dirty="0"/>
          </a:p>
        </p:txBody>
      </p:sp>
    </p:spTree>
    <p:extLst>
      <p:ext uri="{BB962C8B-B14F-4D97-AF65-F5344CB8AC3E}">
        <p14:creationId xmlns:p14="http://schemas.microsoft.com/office/powerpoint/2010/main" val="19823504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ext uri="{D42A27DB-BD31-4B8C-83A1-F6EECF244321}">
                <p14:modId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73826099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ext uri="{D42A27DB-BD31-4B8C-83A1-F6EECF244321}">
                <p14:modId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338203817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200" y="4334451"/>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a:latin typeface="Arial" panose="020B0604020202020204" pitchFamily="34" charset="0"/>
                          <a:cs typeface="Arial" panose="020B0604020202020204" pitchFamily="34" charset="0"/>
                          <a:hlinkClick r:id="rId3" action="ppaction://hlinksldjump"/>
                        </a:rPr>
                        <a:t>What is Relation and Relationship?</a:t>
                      </a:r>
                      <a:endParaRPr lang="en-US" sz="1200" b="1"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200" b="1" i="1" dirty="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rPr>
                        <a:t>DBMS and RDBMS</a:t>
                      </a: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388772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model</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5" name="Rectangle 4">
            <a:extLst>
              <a:ext uri="{FF2B5EF4-FFF2-40B4-BE49-F238E27FC236}">
                <a16:creationId xmlns:a16="http://schemas.microsoft.com/office/drawing/2014/main" id="{ADD55E38-7586-4D9F-A753-0AFBCEFBD8FE}"/>
              </a:ext>
            </a:extLst>
          </p:cNvPr>
          <p:cNvSpPr/>
          <p:nvPr/>
        </p:nvSpPr>
        <p:spPr>
          <a:xfrm>
            <a:off x="215516" y="1629955"/>
            <a:ext cx="8712968" cy="4247317"/>
          </a:xfrm>
          <a:prstGeom prst="rect">
            <a:avLst/>
          </a:prstGeom>
        </p:spPr>
        <p:txBody>
          <a:bodyPr wrap="square">
            <a:spAutoFit/>
          </a:bodyPr>
          <a:lstStyle/>
          <a:p>
            <a:pPr algn="just"/>
            <a:r>
              <a:rPr lang="en-US" b="1" dirty="0">
                <a:solidFill>
                  <a:schemeClr val="tx2">
                    <a:lumMod val="50000"/>
                  </a:schemeClr>
                </a:solidFill>
              </a:rPr>
              <a:t>Tables</a:t>
            </a:r>
            <a:r>
              <a:rPr lang="en-US" dirty="0">
                <a:solidFill>
                  <a:schemeClr val="tx2">
                    <a:lumMod val="50000"/>
                  </a:schemeClr>
                </a:solidFill>
              </a:rPr>
              <a:t> − In relational data model, relations are saved in the format of Tables. This format stores the relation among entities. A table has rows and columns, where rows represents records and columns represent the attributes.</a:t>
            </a:r>
          </a:p>
          <a:p>
            <a:pPr algn="just"/>
            <a:endParaRPr lang="en-US" dirty="0">
              <a:solidFill>
                <a:schemeClr val="tx2">
                  <a:lumMod val="50000"/>
                </a:schemeClr>
              </a:solidFill>
            </a:endParaRPr>
          </a:p>
          <a:p>
            <a:pPr algn="just"/>
            <a:r>
              <a:rPr lang="en-US" b="1" dirty="0">
                <a:solidFill>
                  <a:schemeClr val="tx2">
                    <a:lumMod val="50000"/>
                  </a:schemeClr>
                </a:solidFill>
              </a:rPr>
              <a:t>Tuple</a:t>
            </a:r>
            <a:r>
              <a:rPr lang="en-US" dirty="0">
                <a:solidFill>
                  <a:schemeClr val="tx2">
                    <a:lumMod val="50000"/>
                  </a:schemeClr>
                </a:solidFill>
              </a:rPr>
              <a:t> − A single row of a table, which contains a single record for that relation is called a tuple.</a:t>
            </a:r>
          </a:p>
          <a:p>
            <a:pPr algn="just"/>
            <a:endParaRPr lang="en-US" dirty="0">
              <a:solidFill>
                <a:schemeClr val="tx2">
                  <a:lumMod val="50000"/>
                </a:schemeClr>
              </a:solidFill>
            </a:endParaRPr>
          </a:p>
          <a:p>
            <a:pPr algn="just"/>
            <a:r>
              <a:rPr lang="en-US" b="1" dirty="0">
                <a:solidFill>
                  <a:schemeClr val="tx2">
                    <a:lumMod val="50000"/>
                  </a:schemeClr>
                </a:solidFill>
              </a:rPr>
              <a:t>Relation</a:t>
            </a:r>
            <a:r>
              <a:rPr lang="en-US" dirty="0">
                <a:solidFill>
                  <a:schemeClr val="tx2">
                    <a:lumMod val="50000"/>
                  </a:schemeClr>
                </a:solidFill>
              </a:rPr>
              <a:t> </a:t>
            </a:r>
            <a:r>
              <a:rPr lang="en-US" b="1" dirty="0">
                <a:solidFill>
                  <a:schemeClr val="tx2">
                    <a:lumMod val="50000"/>
                  </a:schemeClr>
                </a:solidFill>
              </a:rPr>
              <a:t>schema</a:t>
            </a:r>
            <a:r>
              <a:rPr lang="en-US" dirty="0">
                <a:solidFill>
                  <a:schemeClr val="tx2">
                    <a:lumMod val="50000"/>
                  </a:schemeClr>
                </a:solidFill>
              </a:rPr>
              <a:t> − A relation schema describes the relation name (table name), attributes, and their names.</a:t>
            </a:r>
          </a:p>
          <a:p>
            <a:pPr algn="just"/>
            <a:endParaRPr lang="en-US" dirty="0">
              <a:solidFill>
                <a:schemeClr val="tx2">
                  <a:lumMod val="50000"/>
                </a:schemeClr>
              </a:solidFill>
            </a:endParaRPr>
          </a:p>
          <a:p>
            <a:pPr algn="just"/>
            <a:r>
              <a:rPr lang="en-US" b="1" dirty="0">
                <a:solidFill>
                  <a:schemeClr val="tx2">
                    <a:lumMod val="50000"/>
                  </a:schemeClr>
                </a:solidFill>
              </a:rPr>
              <a:t>Relation</a:t>
            </a:r>
            <a:r>
              <a:rPr lang="en-US" dirty="0">
                <a:solidFill>
                  <a:schemeClr val="tx2">
                    <a:lumMod val="50000"/>
                  </a:schemeClr>
                </a:solidFill>
              </a:rPr>
              <a:t> </a:t>
            </a:r>
            <a:r>
              <a:rPr lang="en-US" b="1" dirty="0">
                <a:solidFill>
                  <a:schemeClr val="tx2">
                    <a:lumMod val="50000"/>
                  </a:schemeClr>
                </a:solidFill>
              </a:rPr>
              <a:t>key</a:t>
            </a:r>
            <a:r>
              <a:rPr lang="en-US" dirty="0">
                <a:solidFill>
                  <a:schemeClr val="tx2">
                    <a:lumMod val="50000"/>
                  </a:schemeClr>
                </a:solidFill>
              </a:rPr>
              <a:t> − Each row has one or more attributes, known as relation key, which can identify the row in the relation (table) uniquely.</a:t>
            </a:r>
          </a:p>
          <a:p>
            <a:pPr algn="just"/>
            <a:endParaRPr lang="en-US" dirty="0">
              <a:solidFill>
                <a:schemeClr val="tx2">
                  <a:lumMod val="50000"/>
                </a:schemeClr>
              </a:solidFill>
            </a:endParaRPr>
          </a:p>
          <a:p>
            <a:pPr algn="just"/>
            <a:r>
              <a:rPr lang="en-US" b="1" dirty="0">
                <a:solidFill>
                  <a:schemeClr val="tx2">
                    <a:lumMod val="50000"/>
                  </a:schemeClr>
                </a:solidFill>
              </a:rPr>
              <a:t>Attribute</a:t>
            </a:r>
            <a:r>
              <a:rPr lang="en-US" dirty="0">
                <a:solidFill>
                  <a:schemeClr val="tx2">
                    <a:lumMod val="50000"/>
                  </a:schemeClr>
                </a:solidFill>
              </a:rPr>
              <a:t> </a:t>
            </a:r>
            <a:r>
              <a:rPr lang="en-US" b="1" dirty="0">
                <a:solidFill>
                  <a:schemeClr val="tx2">
                    <a:lumMod val="50000"/>
                  </a:schemeClr>
                </a:solidFill>
              </a:rPr>
              <a:t>domain</a:t>
            </a:r>
            <a:r>
              <a:rPr lang="en-US" dirty="0">
                <a:solidFill>
                  <a:schemeClr val="tx2">
                    <a:lumMod val="50000"/>
                  </a:schemeClr>
                </a:solidFill>
              </a:rPr>
              <a:t> − Every attribute has some pre-defined datatypes, known as attribute domain.</a:t>
            </a:r>
          </a:p>
        </p:txBody>
      </p:sp>
      <p:sp>
        <p:nvSpPr>
          <p:cNvPr id="6" name="Rectangle 5">
            <a:extLst>
              <a:ext uri="{FF2B5EF4-FFF2-40B4-BE49-F238E27FC236}">
                <a16:creationId xmlns:a16="http://schemas.microsoft.com/office/drawing/2014/main" id="{CE12446B-A72E-4605-84C0-3D2D2A705656}"/>
              </a:ext>
            </a:extLst>
          </p:cNvPr>
          <p:cNvSpPr/>
          <p:nvPr/>
        </p:nvSpPr>
        <p:spPr>
          <a:xfrm>
            <a:off x="213656" y="814977"/>
            <a:ext cx="8712968" cy="646331"/>
          </a:xfrm>
          <a:prstGeom prst="rect">
            <a:avLst/>
          </a:prstGeom>
        </p:spPr>
        <p:txBody>
          <a:bodyPr wrap="square">
            <a:spAutoFit/>
          </a:bodyPr>
          <a:lstStyle/>
          <a:p>
            <a:r>
              <a:rPr lang="en-US" dirty="0">
                <a:solidFill>
                  <a:srgbClr val="000000"/>
                </a:solidFill>
                <a:latin typeface="Arial" panose="020B0604020202020204" pitchFamily="34" charset="0"/>
              </a:rPr>
              <a:t>This model is simple and it has all the properties and capabilities required to process data with storage efficiency.</a:t>
            </a:r>
            <a:endParaRPr lang="en-IN" dirty="0"/>
          </a:p>
        </p:txBody>
      </p:sp>
    </p:spTree>
    <p:extLst>
      <p:ext uri="{BB962C8B-B14F-4D97-AF65-F5344CB8AC3E}">
        <p14:creationId xmlns:p14="http://schemas.microsoft.com/office/powerpoint/2010/main" val="351236636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4520409"/>
            <a:ext cx="5715000" cy="2324100"/>
          </a:xfrm>
          <a:prstGeom prst="rect">
            <a:avLst/>
          </a:prstGeom>
        </p:spPr>
      </p:pic>
      <p:sp>
        <p:nvSpPr>
          <p:cNvPr id="2" name="Title 1"/>
          <p:cNvSpPr txBox="1">
            <a:spLocks/>
          </p:cNvSpPr>
          <p:nvPr/>
        </p:nvSpPr>
        <p:spPr>
          <a:xfrm>
            <a:off x="152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33219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sp>
        <p:nvSpPr>
          <p:cNvPr id="5" name="Rectangle 4"/>
          <p:cNvSpPr/>
          <p:nvPr/>
        </p:nvSpPr>
        <p:spPr>
          <a:xfrm>
            <a:off x="152400" y="44624"/>
            <a:ext cx="8839200" cy="2351221"/>
          </a:xfrm>
          <a:prstGeom prst="rect">
            <a:avLst/>
          </a:prstGeom>
        </p:spPr>
        <p:txBody>
          <a:bodyPr wrap="square">
            <a:spAutoFit/>
          </a:bodyPr>
          <a:lstStyle/>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1;</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True;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0;</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False;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ename</a:t>
            </a:r>
            <a:r>
              <a:rPr lang="en-US" sz="2000" dirty="0">
                <a:solidFill>
                  <a:srgbClr val="006C86"/>
                </a:solidFill>
                <a:latin typeface="Consolas" pitchFamily="49" charset="0"/>
              </a:rPr>
              <a:t> </a:t>
            </a:r>
            <a:r>
              <a:rPr lang="en-US" sz="2000" dirty="0">
                <a:solidFill>
                  <a:schemeClr val="accent5">
                    <a:lumMod val="75000"/>
                  </a:schemeClr>
                </a:solidFill>
                <a:latin typeface="Consolas" panose="020B0609020204030204" pitchFamily="49" charset="0"/>
                <a:cs typeface="Arial" pitchFamily="34" charset="0"/>
              </a:rPr>
              <a:t>=</a:t>
            </a:r>
            <a:r>
              <a:rPr lang="en-US" sz="2000" dirty="0">
                <a:solidFill>
                  <a:srgbClr val="006C86"/>
                </a:solidFill>
                <a:latin typeface="Consolas" pitchFamily="49" charset="0"/>
              </a:rPr>
              <a:t> </a:t>
            </a:r>
            <a:r>
              <a:rPr lang="en-US" sz="2000" dirty="0">
                <a:latin typeface="Consolas" pitchFamily="49" charset="0"/>
              </a:rPr>
              <a:t>'' or 1 </a:t>
            </a:r>
            <a:r>
              <a:rPr lang="en-US" sz="2000" dirty="0">
                <a:solidFill>
                  <a:schemeClr val="accent5">
                    <a:lumMod val="75000"/>
                  </a:schemeClr>
                </a:solidFill>
                <a:latin typeface="Consolas" panose="020B0609020204030204" pitchFamily="49" charset="0"/>
                <a:cs typeface="Arial" pitchFamily="34" charset="0"/>
              </a:rPr>
              <a:t>= </a:t>
            </a:r>
            <a:r>
              <a:rPr lang="en-US" sz="2000" dirty="0">
                <a:latin typeface="Consolas" pitchFamily="49" charset="0"/>
              </a:rPr>
              <a:t>1;</a:t>
            </a:r>
          </a:p>
        </p:txBody>
      </p:sp>
      <p:sp>
        <p:nvSpPr>
          <p:cNvPr id="6" name="Rectangle 5">
            <a:extLst>
              <a:ext uri="{FF2B5EF4-FFF2-40B4-BE49-F238E27FC236}">
                <a16:creationId xmlns:a16="http://schemas.microsoft.com/office/drawing/2014/main" id="{E7679F77-0690-4C13-ABA8-6F12F73EF53C}"/>
              </a:ext>
            </a:extLst>
          </p:cNvPr>
          <p:cNvSpPr/>
          <p:nvPr/>
        </p:nvSpPr>
        <p:spPr>
          <a:xfrm>
            <a:off x="35496" y="5445224"/>
            <a:ext cx="5544616" cy="1201996"/>
          </a:xfrm>
          <a:prstGeom prst="rect">
            <a:avLst/>
          </a:prstGeom>
        </p:spPr>
        <p:txBody>
          <a:bodyPr wrap="square">
            <a:spAutoFit/>
          </a:bodyPr>
          <a:lstStyle/>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or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and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 </a:t>
            </a:r>
            <a:r>
              <a:rPr lang="en-US" sz="1600" dirty="0">
                <a:solidFill>
                  <a:schemeClr val="accent5">
                    <a:lumMod val="75000"/>
                  </a:schemeClr>
                </a:solidFill>
                <a:latin typeface="Consolas" panose="020B0609020204030204" pitchFamily="49" charset="0"/>
                <a:cs typeface="Arial" pitchFamily="34" charset="0"/>
              </a:rPr>
              <a:t>in</a:t>
            </a:r>
            <a:r>
              <a:rPr lang="en-US" sz="1600" dirty="0">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True);</a:t>
            </a:r>
          </a:p>
        </p:txBody>
      </p:sp>
    </p:spTree>
    <p:extLst>
      <p:ext uri="{BB962C8B-B14F-4D97-AF65-F5344CB8AC3E}">
        <p14:creationId xmlns:p14="http://schemas.microsoft.com/office/powerpoint/2010/main" val="96730524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28736"/>
            <a:ext cx="8839200" cy="3266985"/>
          </a:xfrm>
          <a:prstGeom prst="rect">
            <a:avLst/>
          </a:prstGeom>
        </p:spPr>
        <p:txBody>
          <a:bodyPr wrap="square">
            <a:spAutoFit/>
          </a:bodyPr>
          <a:lstStyle/>
          <a:p>
            <a:pPr>
              <a:lnSpc>
                <a:spcPct val="150000"/>
              </a:lnSpc>
            </a:pPr>
            <a:r>
              <a:rPr lang="en-US" sz="2000" dirty="0">
                <a:solidFill>
                  <a:srgbClr val="006C86"/>
                </a:solidFill>
                <a:latin typeface="Liberation Mono"/>
              </a:rPr>
              <a:t>SELECT [ALL / DISTINCT / DISTINCTROW] * / </a:t>
            </a:r>
            <a:r>
              <a:rPr lang="en-US" sz="2000" b="1" i="1" dirty="0">
                <a:solidFill>
                  <a:srgbClr val="006C86"/>
                </a:solidFill>
                <a:latin typeface="Liberation Mono"/>
              </a:rPr>
              <a:t>A</a:t>
            </a:r>
            <a:r>
              <a:rPr lang="en-US" sz="2000" i="1" baseline="-25000" dirty="0">
                <a:solidFill>
                  <a:srgbClr val="006C86"/>
                </a:solidFill>
                <a:latin typeface="Liberation Mono"/>
              </a:rPr>
              <a:t>1</a:t>
            </a:r>
            <a:r>
              <a:rPr lang="en-US" sz="2000" dirty="0">
                <a:solidFill>
                  <a:srgbClr val="006C86"/>
                </a:solidFill>
                <a:latin typeface="Liberation Mono"/>
              </a:rPr>
              <a:t> [ [as] alias_name], </a:t>
            </a:r>
            <a:r>
              <a:rPr lang="en-US" sz="2000" b="1" i="1" dirty="0">
                <a:solidFill>
                  <a:srgbClr val="006C86"/>
                </a:solidFill>
                <a:latin typeface="Liberation Mono"/>
              </a:rPr>
              <a:t>A</a:t>
            </a:r>
            <a:r>
              <a:rPr lang="en-US" sz="2000" i="1" baseline="-25000" dirty="0">
                <a:solidFill>
                  <a:srgbClr val="006C86"/>
                </a:solidFill>
                <a:latin typeface="Liberation Mono"/>
              </a:rPr>
              <a:t>2</a:t>
            </a:r>
            <a:r>
              <a:rPr lang="en-US" sz="2000" dirty="0">
                <a:solidFill>
                  <a:srgbClr val="006C86"/>
                </a:solidFill>
                <a:latin typeface="Liberation Mono"/>
              </a:rPr>
              <a:t> [ [as] alias_name], expressions [ [as] alias_name],... from &lt;</a:t>
            </a:r>
            <a:r>
              <a:rPr lang="en-US" sz="2000" b="1" i="1" dirty="0">
                <a:solidFill>
                  <a:srgbClr val="006C86"/>
                </a:solidFill>
                <a:latin typeface="Liberation Mono"/>
              </a:rPr>
              <a:t>r</a:t>
            </a:r>
            <a:r>
              <a:rPr lang="en-US" sz="2000" dirty="0">
                <a:solidFill>
                  <a:srgbClr val="006C86"/>
                </a:solidFill>
                <a:latin typeface="Liberation Mono"/>
              </a:rPr>
              <a:t>&gt;</a:t>
            </a:r>
          </a:p>
          <a:p>
            <a:pPr>
              <a:lnSpc>
                <a:spcPct val="150000"/>
              </a:lnSpc>
            </a:pPr>
            <a:r>
              <a:rPr lang="en-US" sz="2000" dirty="0">
                <a:solidFill>
                  <a:srgbClr val="006C86"/>
                </a:solidFill>
                <a:latin typeface="Liberation Mono"/>
              </a:rPr>
              <a:t> [WHERE &lt;where_condition&gt;]</a:t>
            </a:r>
          </a:p>
          <a:p>
            <a:pPr>
              <a:lnSpc>
                <a:spcPct val="150000"/>
              </a:lnSpc>
            </a:pPr>
            <a:r>
              <a:rPr lang="en-US" sz="2000" dirty="0">
                <a:solidFill>
                  <a:srgbClr val="006C86"/>
                </a:solidFill>
                <a:latin typeface="Liberation Mono"/>
              </a:rPr>
              <a:t> [GROUP BY {col_name | expr | position} [ASC | DESC], ... [WITH ROLLUP]]</a:t>
            </a:r>
          </a:p>
          <a:p>
            <a:pPr>
              <a:lnSpc>
                <a:spcPct val="150000"/>
              </a:lnSpc>
            </a:pPr>
            <a:r>
              <a:rPr lang="en-US" sz="2000" dirty="0">
                <a:solidFill>
                  <a:srgbClr val="006C86"/>
                </a:solidFill>
                <a:latin typeface="Liberation Mono"/>
              </a:rPr>
              <a:t> [HAVING &lt;having_condition&gt;]</a:t>
            </a:r>
          </a:p>
          <a:p>
            <a:pPr>
              <a:lnSpc>
                <a:spcPct val="150000"/>
              </a:lnSpc>
            </a:pPr>
            <a:r>
              <a:rPr lang="en-US" sz="2000" dirty="0">
                <a:solidFill>
                  <a:srgbClr val="006C86"/>
                </a:solidFill>
                <a:latin typeface="Liberation Mono"/>
              </a:rPr>
              <a:t> [ORDER BY {col_name | expr | position}  [ASC | DESC], ...]</a:t>
            </a:r>
          </a:p>
          <a:p>
            <a:pPr>
              <a:lnSpc>
                <a:spcPct val="150000"/>
              </a:lnSpc>
            </a:pPr>
            <a:r>
              <a:rPr lang="en-US" sz="2000" dirty="0">
                <a:solidFill>
                  <a:srgbClr val="006C86"/>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43315"/>
            <a:ext cx="8810502"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1901945413"/>
      </p:ext>
    </p:extLst>
  </p:cSld>
  <p:clrMapOvr>
    <a:masterClrMapping/>
  </p:clrMapOvr>
  <p:transition spd="slow"/>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chemeClr val="bg1">
              <a:lumMod val="95000"/>
            </a:schemeClr>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t>
            </a:r>
            <a:r>
              <a:rPr lang="en-IN" sz="2200" b="1" dirty="0">
                <a:latin typeface="Segoe UI Light" panose="020B0502040204020203" pitchFamily="34" charset="0"/>
                <a:ea typeface="Calibri" panose="020F0502020204030204" pitchFamily="34" charset="0"/>
                <a:cs typeface="Segoe UI Light" panose="020B0502040204020203" pitchFamily="34" charset="0"/>
              </a:rPr>
              <a:t>ascending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reverse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72138" y="1927105"/>
            <a:ext cx="4659902" cy="256846"/>
          </a:xfrm>
          <a:prstGeom prst="rect">
            <a:avLst/>
          </a:prstGeom>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order. This is equivalent to ORDER BY expression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a:solidFill>
                  <a:schemeClr val="accent2">
                    <a:lumMod val="50000"/>
                  </a:schemeClr>
                </a:solidFill>
              </a:rPr>
              <a:t> "Ordered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 . ."</a:t>
            </a:r>
          </a:p>
          <a:p>
            <a:pPr indent="-285750">
              <a:lnSpc>
                <a:spcPct val="150000"/>
              </a:lnSpc>
              <a:buFont typeface="Wingdings" pitchFamily="2" charset="2"/>
              <a:buChar char="v"/>
            </a:pPr>
            <a:r>
              <a:rPr lang="en-IN" sz="2000" dirty="0">
                <a:solidFill>
                  <a:schemeClr val="accent2">
                    <a:lumMod val="50000"/>
                  </a:schemeClr>
                </a:solidFill>
              </a:rPr>
              <a:t> Tuples are sorted by specified attributes</a:t>
            </a:r>
          </a:p>
          <a:p>
            <a:pPr indent="-285750">
              <a:lnSpc>
                <a:spcPct val="150000"/>
              </a:lnSpc>
              <a:buFont typeface="Wingdings" pitchFamily="2" charset="2"/>
              <a:buChar char="v"/>
            </a:pP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first</a:t>
            </a:r>
          </a:p>
          <a:p>
            <a:pPr indent="-285750">
              <a:lnSpc>
                <a:spcPct val="150000"/>
              </a:lnSpc>
              <a:buFont typeface="Wingdings" pitchFamily="2" charset="2"/>
              <a:buChar char="v"/>
            </a:pPr>
            <a:r>
              <a:rPr lang="en-IN" sz="2000" dirty="0">
                <a:solidFill>
                  <a:schemeClr val="accent2">
                    <a:lumMod val="50000"/>
                  </a:schemeClr>
                </a:solidFill>
              </a:rPr>
              <a:t> Within each value of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p14="http://schemas.microsoft.com/office/powerpoint/2010/main" val="242793776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ASC</a:t>
            </a:r>
          </a:p>
        </p:txBody>
      </p:sp>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a:stretch>
            <a:fillRect/>
          </a:stretch>
        </p:blipFill>
        <p:spPr>
          <a:xfrm>
            <a:off x="0" y="2117677"/>
            <a:ext cx="9144000" cy="376237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5049204"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29971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DESC</a:t>
            </a:r>
          </a:p>
        </p:txBody>
      </p:sp>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a:stretch>
            <a:fillRect/>
          </a:stretch>
        </p:blipFill>
        <p:spPr>
          <a:xfrm>
            <a:off x="25198" y="2116800"/>
            <a:ext cx="9118801" cy="3762375"/>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5015337"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411155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59871" y="2270036"/>
            <a:ext cx="9024257" cy="378885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desc</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29098280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9" name="Rectangle 8"/>
          <p:cNvSpPr/>
          <p:nvPr/>
        </p:nvSpPr>
        <p:spPr>
          <a:xfrm>
            <a:off x="214282" y="3934430"/>
            <a:ext cx="8572560" cy="1846659"/>
          </a:xfrm>
          <a:prstGeom prst="rect">
            <a:avLst/>
          </a:prstGeom>
        </p:spPr>
        <p:txBody>
          <a:bodyPr wrap="square">
            <a:spAutoFit/>
          </a:bodyPr>
          <a:lstStyle/>
          <a:p>
            <a:pPr marL="342900" indent="-342900">
              <a:buFont typeface="Arial" pitchFamily="34" charset="0"/>
              <a:buChar char="•"/>
            </a:pPr>
            <a:r>
              <a:rPr lang="en-US" sz="1900" dirty="0">
                <a:solidFill>
                  <a:srgbClr val="006C86"/>
                </a:solidFill>
              </a:rPr>
              <a:t>A predicate is a condition expression that evaluates to a boolean value, either true or false.</a:t>
            </a:r>
          </a:p>
          <a:p>
            <a:pPr marL="342900" indent="-342900">
              <a:buFont typeface="Arial" pitchFamily="34" charset="0"/>
              <a:buChar char="•"/>
            </a:pPr>
            <a:endParaRPr lang="en-US" sz="1900" dirty="0">
              <a:solidFill>
                <a:srgbClr val="006C86"/>
              </a:solidFill>
            </a:endParaRPr>
          </a:p>
          <a:p>
            <a:pPr marL="342900" indent="-342900">
              <a:buFont typeface="Arial" pitchFamily="34" charset="0"/>
              <a:buChar char="•"/>
            </a:pPr>
            <a:r>
              <a:rPr lang="en-US" sz="1900" dirty="0">
                <a:solidFill>
                  <a:srgbClr val="006C86"/>
                </a:solidFill>
              </a:rPr>
              <a:t> Predicates can be used as follows: In a SELECT statement's </a:t>
            </a:r>
            <a:r>
              <a:rPr lang="en-US" sz="1900" b="1" i="1" dirty="0">
                <a:solidFill>
                  <a:srgbClr val="006C86"/>
                </a:solidFill>
              </a:rPr>
              <a:t>WHERE</a:t>
            </a:r>
            <a:r>
              <a:rPr lang="en-US" sz="1900" dirty="0">
                <a:solidFill>
                  <a:srgbClr val="006C86"/>
                </a:solidFill>
              </a:rPr>
              <a:t> clause or </a:t>
            </a:r>
            <a:r>
              <a:rPr lang="en-US" sz="1900" b="1" i="1" dirty="0">
                <a:solidFill>
                  <a:srgbClr val="006C86"/>
                </a:solidFill>
              </a:rPr>
              <a:t>HAVING</a:t>
            </a:r>
            <a:r>
              <a:rPr lang="en-US" sz="1900" dirty="0">
                <a:solidFill>
                  <a:srgbClr val="006C86"/>
                </a:solidFill>
              </a:rPr>
              <a:t> clause to determine which rows are relevant to a particular query.</a:t>
            </a:r>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rPr>
              <a:t> r</a:t>
            </a:r>
            <a:r>
              <a:rPr lang="en-US" sz="2000" baseline="-25000" dirty="0">
                <a:solidFill>
                  <a:schemeClr val="accent2">
                    <a:lumMod val="50000"/>
                  </a:schemeClr>
                </a:solidFill>
              </a:rPr>
              <a:t>i</a:t>
            </a:r>
            <a:r>
              <a:rPr lang="en-US" sz="2000" dirty="0">
                <a:solidFill>
                  <a:schemeClr val="accent2">
                    <a:lumMod val="50000"/>
                  </a:schemeClr>
                </a:solidFill>
              </a:rPr>
              <a:t> are the relations (tables) </a:t>
            </a:r>
          </a:p>
          <a:p>
            <a:pPr>
              <a:lnSpc>
                <a:spcPct val="150000"/>
              </a:lnSpc>
              <a:buFont typeface="Wingdings" pitchFamily="2" charset="2"/>
              <a:buChar char="v"/>
            </a:pPr>
            <a:r>
              <a:rPr lang="en-US" sz="2000" dirty="0">
                <a:solidFill>
                  <a:schemeClr val="accent2">
                    <a:lumMod val="50000"/>
                  </a:schemeClr>
                </a:solidFill>
              </a:rPr>
              <a:t> A</a:t>
            </a:r>
            <a:r>
              <a:rPr lang="en-US" sz="2000" baseline="-25000" dirty="0">
                <a:solidFill>
                  <a:schemeClr val="accent2">
                    <a:lumMod val="50000"/>
                  </a:schemeClr>
                </a:solidFill>
              </a:rPr>
              <a:t>i</a:t>
            </a:r>
            <a:r>
              <a:rPr lang="en-US" sz="2000" dirty="0">
                <a:solidFill>
                  <a:schemeClr val="accent2">
                    <a:lumMod val="50000"/>
                  </a:schemeClr>
                </a:solidFill>
              </a:rPr>
              <a:t> are attributes (columns) </a:t>
            </a:r>
          </a:p>
          <a:p>
            <a:pPr>
              <a:lnSpc>
                <a:spcPct val="150000"/>
              </a:lnSpc>
              <a:buFont typeface="Wingdings" pitchFamily="2" charset="2"/>
              <a:buChar char="v"/>
            </a:pPr>
            <a:r>
              <a:rPr lang="en-US" sz="2000" dirty="0">
                <a:solidFill>
                  <a:schemeClr val="accent2">
                    <a:lumMod val="50000"/>
                  </a:schemeClr>
                </a:solidFill>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a:stretch>
              <a:fillRect/>
            </a:stretch>
          </p:blipFill>
          <p:spPr>
            <a:xfrm>
              <a:off x="180944" y="5500702"/>
              <a:ext cx="5362575" cy="342900"/>
            </a:xfrm>
            <a:prstGeom prst="rect">
              <a:avLst/>
            </a:prstGeom>
          </p:spPr>
        </p:pic>
        <p:pic>
          <p:nvPicPr>
            <p:cNvPr id="7" name="Picture 6"/>
            <p:cNvPicPr>
              <a:picLocks noChangeAspect="1"/>
            </p:cNvPicPr>
            <p:nvPr/>
          </p:nvPicPr>
          <p:blipFill>
            <a:blip r:embed="rId3"/>
            <a:stretch>
              <a:fillRect/>
            </a:stretch>
          </p:blipFill>
          <p:spPr>
            <a:xfrm>
              <a:off x="228600" y="5957902"/>
              <a:ext cx="4629150" cy="285750"/>
            </a:xfrm>
            <a:prstGeom prst="rect">
              <a:avLst/>
            </a:prstGeom>
          </p:spPr>
        </p:pic>
      </p:grpSp>
    </p:spTree>
    <p:extLst>
      <p:ext uri="{BB962C8B-B14F-4D97-AF65-F5344CB8AC3E}">
        <p14:creationId xmlns:p14="http://schemas.microsoft.com/office/powerpoint/2010/main" val="139947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0919684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192373735"/>
              </p:ext>
            </p:extLst>
          </p:nvPr>
        </p:nvGraphicFramePr>
        <p:xfrm>
          <a:off x="152400" y="216695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6" name="Rectangle 5"/>
          <p:cNvSpPr/>
          <p:nvPr/>
        </p:nvSpPr>
        <p:spPr>
          <a:xfrm>
            <a:off x="142844" y="5357826"/>
            <a:ext cx="8858312" cy="1415772"/>
          </a:xfrm>
          <a:prstGeom prst="rect">
            <a:avLst/>
          </a:prstGeom>
          <a:solidFill>
            <a:schemeClr val="bg1"/>
          </a:solidFill>
        </p:spPr>
        <p:txBody>
          <a:bodyPr wrap="square">
            <a:spAutoFit/>
          </a:bodyPr>
          <a:lstStyle/>
          <a:p>
            <a:pPr latinLnBrk="1"/>
            <a:r>
              <a:rPr lang="en-US" dirty="0">
                <a:solidFill>
                  <a:srgbClr val="00B0F0"/>
                </a:solidFill>
                <a:latin typeface="Consolas" pitchFamily="49" charset="0"/>
              </a:rPr>
              <a:t>SELECT GREATEST(10, 20, 30),    </a:t>
            </a:r>
            <a:r>
              <a:rPr lang="en-US" i="1" dirty="0">
                <a:solidFill>
                  <a:srgbClr val="00B050"/>
                </a:solidFill>
                <a:latin typeface="Consolas" pitchFamily="49" charset="0"/>
              </a:rPr>
              <a:t>-- 30</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20, 30); 	   </a:t>
            </a:r>
            <a:r>
              <a:rPr lang="en-US" i="1" dirty="0">
                <a:solidFill>
                  <a:srgbClr val="00B050"/>
                </a:solidFill>
                <a:latin typeface="Consolas" pitchFamily="49" charset="0"/>
              </a:rPr>
              <a:t>-- 10</a:t>
            </a:r>
            <a:endParaRPr lang="en-US" dirty="0">
              <a:solidFill>
                <a:srgbClr val="00B050"/>
              </a:solidFill>
              <a:latin typeface="Consolas" pitchFamily="49" charset="0"/>
            </a:endParaRPr>
          </a:p>
          <a:p>
            <a:pPr latinLnBrk="1"/>
            <a:r>
              <a:rPr lang="en-US" sz="1050" dirty="0">
                <a:solidFill>
                  <a:srgbClr val="00B0F0"/>
                </a:solidFill>
                <a:latin typeface="Consolas" pitchFamily="49" charset="0"/>
              </a:rPr>
              <a:t>  </a:t>
            </a:r>
          </a:p>
          <a:p>
            <a:pPr latinLnBrk="1"/>
            <a:r>
              <a:rPr lang="en-US" dirty="0">
                <a:solidFill>
                  <a:srgbClr val="00B0F0"/>
                </a:solidFill>
                <a:latin typeface="Consolas" pitchFamily="49" charset="0"/>
              </a:rPr>
              <a:t>SELECT GREATEST(10, null, 30),  </a:t>
            </a:r>
            <a:r>
              <a:rPr lang="en-US" i="1" dirty="0">
                <a:solidFill>
                  <a:srgbClr val="00B050"/>
                </a:solidFill>
                <a:latin typeface="Consolas" pitchFamily="49" charset="0"/>
              </a:rPr>
              <a:t>-- null</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null , 30);    </a:t>
            </a:r>
            <a:r>
              <a:rPr lang="en-US" i="1" dirty="0">
                <a:solidFill>
                  <a:srgbClr val="00B050"/>
                </a:solidFill>
                <a:latin typeface="Consolas" pitchFamily="49" charset="0"/>
              </a:rPr>
              <a:t>-- null</a:t>
            </a:r>
            <a:endParaRPr lang="en-US" dirty="0">
              <a:solidFill>
                <a:srgbClr val="00B050"/>
              </a:solidFill>
              <a:latin typeface="Consolas" pitchFamily="49" charset="0"/>
            </a:endParaRPr>
          </a:p>
        </p:txBody>
      </p:sp>
    </p:spTree>
    <p:extLst>
      <p:ext uri="{BB962C8B-B14F-4D97-AF65-F5344CB8AC3E}">
        <p14:creationId xmlns:p14="http://schemas.microsoft.com/office/powerpoint/2010/main" val="88770538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13953479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189364523"/>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a16="http://schemas.microsoft.com/office/drawing/2014/main"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a16="http://schemas.microsoft.com/office/drawing/2014/main" val="10002"/>
                  </a:ext>
                </a:extLst>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680069024"/>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130479" y="2613336"/>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130479" y="4768592"/>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110610" y="183553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156670" y="1167135"/>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a:stretch>
            <a:fillRect/>
          </a:stretch>
        </p:blipFill>
        <p:spPr>
          <a:xfrm>
            <a:off x="4877395" y="4733347"/>
            <a:ext cx="2518318" cy="1465688"/>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4814135" y="2564904"/>
            <a:ext cx="4150353" cy="1736381"/>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212976"/>
            <a:ext cx="7696200" cy="2031325"/>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47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395536" y="107019"/>
            <a:ext cx="8352928" cy="880369"/>
          </a:xfrm>
          <a:prstGeom prst="rect">
            <a:avLst/>
          </a:prstGeom>
        </p:spPr>
        <p:txBody>
          <a:bodyPr wrap="square">
            <a:spAutoFit/>
          </a:bodyPr>
          <a:lstStyle/>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UNKNOWN;</a:t>
            </a:r>
          </a:p>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NOT UNKNOWN;</a:t>
            </a:r>
          </a:p>
        </p:txBody>
      </p:sp>
    </p:spTree>
    <p:extLst>
      <p:ext uri="{BB962C8B-B14F-4D97-AF65-F5344CB8AC3E}">
        <p14:creationId xmlns:p14="http://schemas.microsoft.com/office/powerpoint/2010/main" val="4977583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IS NULL / IS NOT NULL</a:t>
            </a:r>
            <a:endParaRPr lang="en-IN" sz="3200" b="1" i="1" dirty="0">
              <a:solidFill>
                <a:srgbClr val="FFFF00"/>
              </a:solidFill>
              <a:latin typeface="Arial" pitchFamily="34" charset="0"/>
              <a:cs typeface="Arial" pitchFamily="34" charset="0"/>
            </a:endParaRPr>
          </a:p>
        </p:txBody>
      </p:sp>
      <p:grpSp>
        <p:nvGrpSpPr>
          <p:cNvPr id="11" name="Group 10"/>
          <p:cNvGrpSpPr/>
          <p:nvPr/>
        </p:nvGrpSpPr>
        <p:grpSpPr>
          <a:xfrm>
            <a:off x="152398" y="1124744"/>
            <a:ext cx="7011890" cy="1347272"/>
            <a:chOff x="152398" y="762000"/>
            <a:chExt cx="8839202" cy="2133600"/>
          </a:xfrm>
        </p:grpSpPr>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A2A7F766-44E7-4F4E-941E-240A69D9AB5B}"/>
              </a:ext>
            </a:extLst>
          </p:cNvPr>
          <p:cNvSpPr/>
          <p:nvPr/>
        </p:nvSpPr>
        <p:spPr>
          <a:xfrm>
            <a:off x="107504" y="620688"/>
            <a:ext cx="8839197"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 (0.00 sec)</a:t>
            </a:r>
          </a:p>
        </p:txBody>
      </p:sp>
      <p:sp>
        <p:nvSpPr>
          <p:cNvPr id="19" name="Rectangle 18">
            <a:extLst>
              <a:ext uri="{FF2B5EF4-FFF2-40B4-BE49-F238E27FC236}">
                <a16:creationId xmlns:a16="http://schemas.microsoft.com/office/drawing/2014/main" id="{689B237C-2146-4817-8BC7-4869ECE92CD8}"/>
              </a:ext>
            </a:extLst>
          </p:cNvPr>
          <p:cNvSpPr/>
          <p:nvPr/>
        </p:nvSpPr>
        <p:spPr>
          <a:xfrm>
            <a:off x="152398" y="3060495"/>
            <a:ext cx="4515335"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21772" y="5103968"/>
            <a:ext cx="4480224"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6"/>
          <a:stretch>
            <a:fillRect/>
          </a:stretch>
        </p:blipFill>
        <p:spPr>
          <a:xfrm>
            <a:off x="4731524" y="4707525"/>
            <a:ext cx="4230635" cy="1673803"/>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4733854" y="2636912"/>
            <a:ext cx="4230634" cy="1864123"/>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7"/>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p14="http://schemas.microsoft.com/office/powerpoint/2010/main" val="1882570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80339252"/>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t>
            </a:r>
            <a:r>
              <a:rPr lang="en-IN" sz="2800" i="1" baseline="-25000" dirty="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F</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t>
            </a:r>
            <a:r>
              <a:rPr lang="en-IN" sz="2800" i="1" baseline="30000" dirty="0">
                <a:solidFill>
                  <a:srgbClr val="006C86"/>
                </a:solidFill>
                <a:latin typeface="Verdana" panose="020B0604030504040204" pitchFamily="34" charset="0"/>
                <a:ea typeface="Verdana" panose="020B0604030504040204" pitchFamily="34" charset="0"/>
              </a:rPr>
              <a:t> </a:t>
            </a:r>
            <a:r>
              <a:rPr lang="en-IN" sz="2800" baseline="30000" dirty="0">
                <a:solidFill>
                  <a:srgbClr val="006C86"/>
                </a:solidFill>
                <a:latin typeface="Verdana" panose="020B0604030504040204" pitchFamily="34" charset="0"/>
                <a:ea typeface="Verdana" panose="020B0604030504040204" pitchFamily="34" charset="0"/>
              </a:rPr>
              <a:t>(</a:t>
            </a:r>
            <a:r>
              <a:rPr lang="en-IN" sz="2800" b="1" i="1" baseline="30000" dirty="0">
                <a:solidFill>
                  <a:srgbClr val="006C86"/>
                </a:solidFill>
                <a:latin typeface="Verdana" panose="020B0604030504040204" pitchFamily="34" charset="0"/>
                <a:ea typeface="Verdana" panose="020B0604030504040204" pitchFamily="34" charset="0"/>
              </a:rPr>
              <a:t>r</a:t>
            </a:r>
            <a:r>
              <a:rPr lang="en-IN" sz="2800" baseline="30000" dirty="0">
                <a:solidFill>
                  <a:srgbClr val="006C86"/>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79384509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chemeClr val="bg1">
              <a:lumMod val="9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val="10003"/>
                  </a:ext>
                </a:extLst>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5" name="Group 4">
            <a:extLst>
              <a:ext uri="{FF2B5EF4-FFF2-40B4-BE49-F238E27FC236}">
                <a16:creationId xmlns:a16="http://schemas.microsoft.com/office/drawing/2014/main" id="{0961B9A7-BEDC-4521-9CFA-D3549D888AF8}"/>
              </a:ext>
            </a:extLst>
          </p:cNvPr>
          <p:cNvGrpSpPr/>
          <p:nvPr/>
        </p:nvGrpSpPr>
        <p:grpSpPr>
          <a:xfrm>
            <a:off x="4495800" y="4131388"/>
            <a:ext cx="3962400" cy="1719675"/>
            <a:chOff x="4495800" y="4131388"/>
            <a:chExt cx="3962400" cy="1719675"/>
          </a:xfrm>
        </p:grpSpPr>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a:solidFill>
                    <a:srgbClr val="92D050"/>
                  </a:solidFill>
                </a:rPr>
                <a:t>// ERROR</a:t>
              </a:r>
            </a:p>
          </p:txBody>
        </p:sp>
      </p:grpSp>
    </p:spTree>
    <p:extLst>
      <p:ext uri="{BB962C8B-B14F-4D97-AF65-F5344CB8AC3E}">
        <p14:creationId xmlns:p14="http://schemas.microsoft.com/office/powerpoint/2010/main" val="137288529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238636"/>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
        <p:nvSpPr>
          <p:cNvPr id="8" name="Rectangle 7"/>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Tree>
    <p:extLst>
      <p:ext uri="{BB962C8B-B14F-4D97-AF65-F5344CB8AC3E}">
        <p14:creationId xmlns:p14="http://schemas.microsoft.com/office/powerpoint/2010/main" val="215404171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SELECT-LIST</a:t>
            </a:r>
            <a:r>
              <a:rPr lang="en-US" sz="22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ORDER BY</a:t>
            </a:r>
            <a:r>
              <a:rPr lang="en-US" sz="22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and in the </a:t>
            </a:r>
            <a:r>
              <a:rPr lang="en-US" sz="2200" b="1" dirty="0">
                <a:solidFill>
                  <a:srgbClr val="527E67"/>
                </a:solidFill>
                <a:latin typeface="Arial" pitchFamily="34" charset="0"/>
                <a:ea typeface="+mj-ea"/>
                <a:cs typeface="Arial" pitchFamily="34" charset="0"/>
              </a:rPr>
              <a:t>HAVING</a:t>
            </a:r>
            <a:r>
              <a:rPr lang="en-US" sz="22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342504"/>
            <a:ext cx="8839200" cy="4462760"/>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9966527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407730559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extLst>
                    <a:ext uri="{9D8B030D-6E8A-4147-A177-3AD203B41FA5}">
                      <a16:colId xmlns:a16="http://schemas.microsoft.com/office/drawing/2014/main" val="20000"/>
                    </a:ext>
                  </a:extLst>
                </a:gridCol>
                <a:gridCol w="60960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MAX([DISTINCT] expr)</a:t>
                      </a:r>
                    </a:p>
                  </a:txBody>
                  <a:tcPr anchor="ctr"/>
                </a:tc>
                <a:tc>
                  <a:txBody>
                    <a:bodyPr/>
                    <a:lstStyle/>
                    <a:p>
                      <a:r>
                        <a:rPr lang="en-IN" sz="1600" dirty="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080"/>
                          </a:solidFill>
                          <a:latin typeface="Liberation Mono"/>
                          <a:ea typeface="+mn-ea"/>
                          <a:cs typeface="Arial" panose="020B0604020202020204" pitchFamily="34" charset="0"/>
                        </a:rPr>
                        <a:t>MIN([DISTINCT] expr)</a:t>
                      </a:r>
                    </a:p>
                  </a:txBody>
                  <a:tcPr anchor="ctr"/>
                </a:tc>
                <a:tc>
                  <a:txBody>
                    <a:bodyPr/>
                    <a:lstStyle/>
                    <a:p>
                      <a:r>
                        <a:rPr lang="en-IN" sz="1600" dirty="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080"/>
                          </a:solidFill>
                          <a:latin typeface="Liberation Mono"/>
                          <a:ea typeface="+mn-ea"/>
                          <a:cs typeface="Arial" panose="020B0604020202020204" pitchFamily="34" charset="0"/>
                        </a:rPr>
                        <a:t>SUM([DISTINCT] expr)</a:t>
                      </a:r>
                    </a:p>
                  </a:txBody>
                  <a:tcPr anchor="ctr"/>
                </a:tc>
                <a:tc>
                  <a:txBody>
                    <a:bodyPr/>
                    <a:lstStyle/>
                    <a:p>
                      <a:r>
                        <a:rPr lang="en-IN" sz="1600" dirty="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anchor="ctr"/>
                </a:tc>
                <a:extLst>
                  <a:ext uri="{0D108BD9-81ED-4DB2-BD59-A6C34878D82A}">
                    <a16:rowId xmlns:a16="http://schemas.microsoft.com/office/drawing/2014/main" val="10003"/>
                  </a:ext>
                </a:extLst>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9" name="Rectangle 8"/>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Tree>
    <p:extLst>
      <p:ext uri="{BB962C8B-B14F-4D97-AF65-F5344CB8AC3E}">
        <p14:creationId xmlns:p14="http://schemas.microsoft.com/office/powerpoint/2010/main" val="36055367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93815837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699512406"/>
              </p:ext>
            </p:extLst>
          </p:nvPr>
        </p:nvGraphicFramePr>
        <p:xfrm>
          <a:off x="152400" y="2716376"/>
          <a:ext cx="8839200" cy="265684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txBody>
                  <a:tcPr anchor="ctr"/>
                </a:tc>
                <a:extLst>
                  <a:ext uri="{0D108BD9-81ED-4DB2-BD59-A6C34878D82A}">
                    <a16:rowId xmlns:a16="http://schemas.microsoft.com/office/drawing/2014/main" val="10001"/>
                  </a:ext>
                </a:extLst>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3" name="Rectangle 2">
            <a:extLst>
              <a:ext uri="{FF2B5EF4-FFF2-40B4-BE49-F238E27FC236}">
                <a16:creationId xmlns:a16="http://schemas.microsoft.com/office/drawing/2014/main" id="{B9AA0066-CE38-4688-B9E5-463F1B5F63D6}"/>
              </a:ext>
            </a:extLst>
          </p:cNvPr>
          <p:cNvSpPr/>
          <p:nvPr/>
        </p:nvSpPr>
        <p:spPr>
          <a:xfrm>
            <a:off x="152400" y="5508521"/>
            <a:ext cx="8839200" cy="584775"/>
          </a:xfrm>
          <a:prstGeom prst="rect">
            <a:avLst/>
          </a:prstGeom>
        </p:spPr>
        <p:txBody>
          <a:bodyPr wrap="square">
            <a:spAutoFit/>
          </a:bodyPr>
          <a:lstStyle/>
          <a:p>
            <a:r>
              <a:rPr lang="en-IN" sz="1600" dirty="0">
                <a:solidFill>
                  <a:srgbClr val="0077AA"/>
                </a:solidFill>
                <a:latin typeface="Gill Sans MT (Body)"/>
              </a:rPr>
              <a:t>SELECT</a:t>
            </a:r>
            <a:r>
              <a:rPr lang="en-IN" sz="1600" dirty="0">
                <a:latin typeface="Gill Sans MT (Body)"/>
              </a:rPr>
              <a:t> JOB, DEPTNO, </a:t>
            </a:r>
            <a:r>
              <a:rPr lang="en-IN" sz="1600" dirty="0">
                <a:solidFill>
                  <a:srgbClr val="0077AA"/>
                </a:solidFill>
                <a:latin typeface="Gill Sans MT (Body)"/>
              </a:rPr>
              <a:t>GROUP_CONCAT</a:t>
            </a:r>
            <a:r>
              <a:rPr lang="en-IN" sz="1600" dirty="0">
                <a:solidFill>
                  <a:schemeClr val="bg1">
                    <a:lumMod val="65000"/>
                  </a:schemeClr>
                </a:solidFill>
                <a:latin typeface="Gill Sans MT (Body)"/>
              </a:rPr>
              <a:t>(</a:t>
            </a:r>
            <a:r>
              <a:rPr lang="en-IN" sz="1600" dirty="0">
                <a:latin typeface="Gill Sans MT (Body)"/>
              </a:rPr>
              <a:t>ENAME </a:t>
            </a:r>
            <a:r>
              <a:rPr lang="en-IN" sz="1600" dirty="0">
                <a:solidFill>
                  <a:srgbClr val="E12F2B"/>
                </a:solidFill>
                <a:latin typeface="Gill Sans MT (Body)"/>
              </a:rPr>
              <a:t>ORDER</a:t>
            </a:r>
            <a:r>
              <a:rPr lang="en-IN" sz="1600" dirty="0">
                <a:latin typeface="Gill Sans MT (Body)"/>
              </a:rPr>
              <a:t> </a:t>
            </a:r>
            <a:r>
              <a:rPr lang="en-IN" sz="1600" dirty="0">
                <a:solidFill>
                  <a:srgbClr val="E12F2B"/>
                </a:solidFill>
                <a:latin typeface="Gill Sans MT (Body)"/>
              </a:rPr>
              <a:t>BY</a:t>
            </a:r>
            <a:r>
              <a:rPr lang="en-IN" sz="1600" dirty="0">
                <a:latin typeface="Gill Sans MT (Body)"/>
              </a:rPr>
              <a:t> ENAME </a:t>
            </a:r>
            <a:r>
              <a:rPr lang="en-IN" sz="1600" dirty="0">
                <a:solidFill>
                  <a:srgbClr val="E12F2B"/>
                </a:solidFill>
                <a:latin typeface="Gill Sans MT (Body)"/>
              </a:rPr>
              <a:t>SEPARATOR</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 </a:t>
            </a:r>
            <a:r>
              <a:rPr lang="en-IN" sz="1600" dirty="0">
                <a:solidFill>
                  <a:schemeClr val="bg1">
                    <a:lumMod val="65000"/>
                  </a:schemeClr>
                </a:solidFill>
                <a:latin typeface="Gill Sans MT (Body)"/>
              </a:rPr>
              <a:t>'</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a:t>
            </a:r>
            <a:r>
              <a:rPr lang="en-IN" sz="1600" dirty="0">
                <a:solidFill>
                  <a:srgbClr val="0077AA"/>
                </a:solidFill>
                <a:latin typeface="Gill Sans MT (Body)"/>
              </a:rPr>
              <a:t>FROM</a:t>
            </a:r>
            <a:r>
              <a:rPr lang="en-IN" sz="1600" dirty="0">
                <a:latin typeface="Gill Sans MT (Body)"/>
              </a:rPr>
              <a:t> EMP </a:t>
            </a:r>
            <a:r>
              <a:rPr lang="en-IN" sz="1600" dirty="0">
                <a:solidFill>
                  <a:srgbClr val="0077AA"/>
                </a:solidFill>
                <a:latin typeface="Gill Sans MT (Body)"/>
              </a:rPr>
              <a:t>GROUP</a:t>
            </a:r>
            <a:r>
              <a:rPr lang="en-IN" sz="1600" dirty="0">
                <a:latin typeface="Gill Sans MT (Body)"/>
              </a:rPr>
              <a:t> </a:t>
            </a:r>
            <a:r>
              <a:rPr lang="en-IN" sz="1600" dirty="0">
                <a:solidFill>
                  <a:srgbClr val="0077AA"/>
                </a:solidFill>
                <a:latin typeface="Gill Sans MT (Body)"/>
              </a:rPr>
              <a:t>BY</a:t>
            </a:r>
            <a:r>
              <a:rPr lang="en-IN" sz="1600" dirty="0">
                <a:latin typeface="Gill Sans MT (Body)"/>
              </a:rPr>
              <a:t> JOB, DEPTNO </a:t>
            </a:r>
            <a:r>
              <a:rPr lang="en-IN" sz="1600" dirty="0">
                <a:solidFill>
                  <a:srgbClr val="0077AA"/>
                </a:solidFill>
                <a:latin typeface="Gill Sans MT (Body)"/>
              </a:rPr>
              <a:t>ORDER</a:t>
            </a:r>
            <a:r>
              <a:rPr lang="en-IN" sz="1600" dirty="0">
                <a:latin typeface="Gill Sans MT (Body)"/>
              </a:rPr>
              <a:t> </a:t>
            </a:r>
            <a:r>
              <a:rPr lang="en-IN" sz="1600" dirty="0">
                <a:solidFill>
                  <a:srgbClr val="0077AA"/>
                </a:solidFill>
                <a:latin typeface="Gill Sans MT (Body)"/>
              </a:rPr>
              <a:t>BY</a:t>
            </a:r>
            <a:r>
              <a:rPr lang="en-IN" sz="1600" dirty="0">
                <a:latin typeface="Gill Sans MT (Body)"/>
              </a:rPr>
              <a:t> JOB;</a:t>
            </a:r>
          </a:p>
        </p:txBody>
      </p:sp>
    </p:spTree>
    <p:extLst>
      <p:ext uri="{BB962C8B-B14F-4D97-AF65-F5344CB8AC3E}">
        <p14:creationId xmlns:p14="http://schemas.microsoft.com/office/powerpoint/2010/main" val="78347923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SELECT-LIST</a:t>
            </a:r>
            <a:r>
              <a:rPr lang="en-US" sz="2000" dirty="0">
                <a:solidFill>
                  <a:srgbClr val="00FF99"/>
                </a:solidFill>
                <a:latin typeface="Arial" pitchFamily="34" charset="0"/>
                <a:ea typeface="+mj-ea"/>
                <a:cs typeface="Arial" pitchFamily="34" charset="0"/>
              </a:rPr>
              <a:t> </a:t>
            </a:r>
            <a:r>
              <a:rPr lang="en-US" sz="2000" dirty="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ORDER BY</a:t>
            </a:r>
            <a:r>
              <a:rPr lang="en-US" sz="2000" dirty="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and in the </a:t>
            </a:r>
            <a:r>
              <a:rPr lang="en-US" sz="2000" b="1" dirty="0">
                <a:solidFill>
                  <a:srgbClr val="00FF99"/>
                </a:solidFill>
                <a:latin typeface="Arial" pitchFamily="34" charset="0"/>
                <a:ea typeface="+mj-ea"/>
                <a:cs typeface="Arial" pitchFamily="34" charset="0"/>
              </a:rPr>
              <a:t>HAVING</a:t>
            </a:r>
            <a:r>
              <a:rPr lang="en-US" sz="2000" dirty="0">
                <a:solidFill>
                  <a:schemeClr val="bg1"/>
                </a:solidFill>
                <a:latin typeface="Arial" pitchFamily="34" charset="0"/>
                <a:ea typeface="+mj-ea"/>
                <a:cs typeface="Arial" pitchFamily="34" charset="0"/>
              </a:rPr>
              <a:t> clause.</a:t>
            </a: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
        <p:nvSpPr>
          <p:cNvPr id="9" name="Rectangle 8"/>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8499865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17410244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711868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a:solidFill>
                  <a:srgbClr val="008080"/>
                </a:solidFill>
              </a:rPr>
              <a:t>If the </a:t>
            </a:r>
            <a:r>
              <a:rPr lang="en-US" sz="2400" b="1" i="1" dirty="0">
                <a:solidFill>
                  <a:srgbClr val="008080"/>
                </a:solidFill>
              </a:rPr>
              <a:t>GROUP</a:t>
            </a:r>
            <a:r>
              <a:rPr lang="en-US" sz="2400" dirty="0">
                <a:solidFill>
                  <a:srgbClr val="008080"/>
                </a:solidFill>
              </a:rPr>
              <a:t> </a:t>
            </a:r>
            <a:r>
              <a:rPr lang="en-US" sz="2400" b="1" i="1" dirty="0">
                <a:solidFill>
                  <a:srgbClr val="008080"/>
                </a:solidFill>
              </a:rPr>
              <a:t>BY</a:t>
            </a:r>
            <a:r>
              <a:rPr lang="en-US" sz="2400" dirty="0">
                <a:solidFill>
                  <a:srgbClr val="008080"/>
                </a:solidFill>
              </a:rPr>
              <a:t> clause is omitted, the </a:t>
            </a:r>
            <a:r>
              <a:rPr lang="en-US" sz="2400" b="1" i="1" dirty="0">
                <a:solidFill>
                  <a:srgbClr val="008080"/>
                </a:solidFill>
              </a:rPr>
              <a:t>HAVING</a:t>
            </a:r>
            <a:r>
              <a:rPr lang="en-US" sz="2400" dirty="0">
                <a:solidFill>
                  <a:srgbClr val="008080"/>
                </a:solidFill>
              </a:rPr>
              <a:t> clause behaves like the </a:t>
            </a:r>
            <a:r>
              <a:rPr lang="en-US" sz="2400" b="1" i="1" dirty="0">
                <a:solidFill>
                  <a:srgbClr val="008080"/>
                </a:solidFill>
              </a:rPr>
              <a:t>WHERE</a:t>
            </a:r>
            <a:r>
              <a:rPr lang="en-US" sz="2400" dirty="0">
                <a:solidFill>
                  <a:srgbClr val="008080"/>
                </a:solidFill>
              </a:rPr>
              <a:t> clasue.</a:t>
            </a:r>
          </a:p>
        </p:txBody>
      </p:sp>
    </p:spTree>
    <p:extLst>
      <p:ext uri="{BB962C8B-B14F-4D97-AF65-F5344CB8AC3E}">
        <p14:creationId xmlns:p14="http://schemas.microsoft.com/office/powerpoint/2010/main" val="359248076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285728"/>
            <a:ext cx="8858312" cy="1631216"/>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condition, unless it is in a subquery contained in a HAVING clause, whereas, aggregate functions can be used in HAVING clause.</a:t>
            </a:r>
          </a:p>
        </p:txBody>
      </p:sp>
      <p:sp>
        <p:nvSpPr>
          <p:cNvPr id="4" name="Rectangle 3"/>
          <p:cNvSpPr/>
          <p:nvPr/>
        </p:nvSpPr>
        <p:spPr>
          <a:xfrm>
            <a:off x="214282" y="3786190"/>
            <a:ext cx="8786874" cy="830997"/>
          </a:xfrm>
          <a:prstGeom prst="rect">
            <a:avLst/>
          </a:prstGeom>
        </p:spPr>
        <p:txBody>
          <a:bodyPr wrap="square">
            <a:spAutoFit/>
          </a:bodyPr>
          <a:lstStyle/>
          <a:p>
            <a:r>
              <a:rPr lang="en-US" sz="2400" dirty="0">
                <a:solidFill>
                  <a:srgbClr val="C74C49"/>
                </a:solidFill>
                <a:latin typeface="Arial" pitchFamily="34" charset="0"/>
                <a:cs typeface="Arial" pitchFamily="34" charset="0"/>
              </a:rPr>
              <a:t>The </a:t>
            </a:r>
            <a:r>
              <a:rPr lang="en-US" sz="2400" i="1" dirty="0">
                <a:solidFill>
                  <a:srgbClr val="C74C49"/>
                </a:solidFill>
                <a:latin typeface="Arial" pitchFamily="34" charset="0"/>
                <a:cs typeface="Arial" pitchFamily="34" charset="0"/>
              </a:rPr>
              <a:t>Where</a:t>
            </a:r>
            <a:r>
              <a:rPr lang="en-US" sz="2400" dirty="0">
                <a:solidFill>
                  <a:srgbClr val="C74C49"/>
                </a:solidFill>
                <a:latin typeface="Arial" pitchFamily="34" charset="0"/>
                <a:cs typeface="Arial" pitchFamily="34" charset="0"/>
              </a:rPr>
              <a:t> clause acts as a pre filter where as </a:t>
            </a:r>
            <a:r>
              <a:rPr lang="en-US" sz="2400" i="1" dirty="0">
                <a:solidFill>
                  <a:srgbClr val="C74C49"/>
                </a:solidFill>
                <a:latin typeface="Arial" pitchFamily="34" charset="0"/>
                <a:cs typeface="Arial" pitchFamily="34" charset="0"/>
              </a:rPr>
              <a:t>Having clause acts</a:t>
            </a:r>
            <a:r>
              <a:rPr lang="en-US" sz="2400" dirty="0">
                <a:solidFill>
                  <a:srgbClr val="C74C49"/>
                </a:solidFill>
                <a:latin typeface="Arial" pitchFamily="34" charset="0"/>
                <a:cs typeface="Arial" pitchFamily="34" charset="0"/>
              </a:rPr>
              <a:t> as a post filter.</a:t>
            </a:r>
          </a:p>
        </p:txBody>
      </p:sp>
    </p:spTree>
    <p:extLst>
      <p:ext uri="{BB962C8B-B14F-4D97-AF65-F5344CB8AC3E}">
        <p14:creationId xmlns:p14="http://schemas.microsoft.com/office/powerpoint/2010/main" val="426566084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 y="89806"/>
            <a:ext cx="3599692"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114629506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707886"/>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311864972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60337425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window function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95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452431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 user variable name can contain other characters if you quote it as a string or identifier (for example,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or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14282" y="3714752"/>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0136766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040282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86761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78301347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8976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1226634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361654188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347510706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847755"/>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 </a:t>
            </a:r>
            <a:r>
              <a:rPr lang="en-IN" sz="2200" dirty="0">
                <a:solidFill>
                  <a:srgbClr val="00B050"/>
                </a:solidFill>
                <a:latin typeface="Arial" panose="020B0604020202020204" pitchFamily="34" charset="0"/>
                <a:cs typeface="Arial" panose="020B0604020202020204" pitchFamily="34" charset="0"/>
              </a:rPr>
              <a:t>(to give in selection-list)</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a:t>
            </a:r>
            <a:r>
              <a:rPr lang="en-IN" sz="2200" dirty="0">
                <a:solidFill>
                  <a:srgbClr val="00B050"/>
                </a:solidFill>
                <a:latin typeface="Arial" panose="020B0604020202020204" pitchFamily="34" charset="0"/>
                <a:cs typeface="Arial" panose="020B0604020202020204" pitchFamily="34" charset="0"/>
              </a:rPr>
              <a:t> (to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a:t>
            </a:r>
            <a:r>
              <a:rPr lang="en-IN" sz="2200" dirty="0">
                <a:solidFill>
                  <a:srgbClr val="00B050"/>
                </a:solidFill>
                <a:latin typeface="Arial" panose="020B0604020202020204" pitchFamily="34" charset="0"/>
                <a:cs typeface="Arial" panose="020B0604020202020204" pitchFamily="34" charset="0"/>
              </a:rPr>
              <a:t>(to give in FROM clause)</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rgbClr val="00B050"/>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19860468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55589414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p14="http://schemas.microsoft.com/office/powerpoint/2010/main" val="212860541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2765679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p14="http://schemas.microsoft.com/office/powerpoint/2010/main" val="404932703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52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106452" y="5271107"/>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76200" y="1841401"/>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283865"/>
            <a:ext cx="6858048" cy="1631216"/>
          </a:xfrm>
          <a:prstGeom prst="rect">
            <a:avLst/>
          </a:prstGeom>
        </p:spPr>
        <p:txBody>
          <a:bodyPr wrap="square">
            <a:spAutoFit/>
          </a:bodyPr>
          <a:lstStyle/>
          <a:p>
            <a:r>
              <a:rPr lang="en-US" sz="2000" b="1" dirty="0">
                <a:solidFill>
                  <a:schemeClr val="bg2">
                    <a:lumMod val="50000"/>
                  </a:schemeClr>
                </a:solidFill>
              </a:rPr>
              <a:t>Cartesian/Product means</a:t>
            </a:r>
            <a:r>
              <a:rPr lang="en-US" sz="2000" dirty="0">
                <a:solidFill>
                  <a:schemeClr val="bg2">
                    <a:lumMod val="50000"/>
                  </a:schemeClr>
                </a:solidFill>
              </a:rPr>
              <a:t> Number of Rows present in Table 1 Multiplied by Number of Rows present in Table 2. </a:t>
            </a:r>
          </a:p>
          <a:p>
            <a:endParaRPr lang="en-US" sz="2000" dirty="0">
              <a:solidFill>
                <a:schemeClr val="bg2">
                  <a:lumMod val="50000"/>
                </a:schemeClr>
              </a:solidFill>
            </a:endParaRPr>
          </a:p>
          <a:p>
            <a:r>
              <a:rPr lang="en-US" sz="2000" dirty="0">
                <a:solidFill>
                  <a:srgbClr val="E01E1E"/>
                </a:solidFill>
              </a:rPr>
              <a:t>TIP</a:t>
            </a:r>
            <a:r>
              <a:rPr lang="en-US" sz="2000" dirty="0">
                <a:solidFill>
                  <a:schemeClr val="bg2">
                    <a:lumMod val="50000"/>
                  </a:schemeClr>
                </a:solidFill>
              </a:rPr>
              <a:t>: </a:t>
            </a:r>
            <a:r>
              <a:rPr lang="en-US" sz="2000" b="1" dirty="0">
                <a:solidFill>
                  <a:schemeClr val="bg2">
                    <a:lumMod val="50000"/>
                  </a:schemeClr>
                </a:solidFill>
              </a:rPr>
              <a:t>Cross Join in MySQL</a:t>
            </a:r>
            <a:r>
              <a:rPr lang="en-US" sz="2000" dirty="0">
                <a:solidFill>
                  <a:schemeClr val="bg2">
                    <a:lumMod val="50000"/>
                  </a:schemeClr>
                </a:solidFill>
              </a:rPr>
              <a:t> does not require any common column to </a:t>
            </a:r>
            <a:r>
              <a:rPr lang="en-US" sz="2000" b="1" dirty="0">
                <a:solidFill>
                  <a:schemeClr val="bg2">
                    <a:lumMod val="50000"/>
                  </a:schemeClr>
                </a:solidFill>
              </a:rPr>
              <a:t>join</a:t>
            </a:r>
            <a:r>
              <a:rPr lang="en-US" sz="2000" dirty="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p14="http://schemas.microsoft.com/office/powerpoint/2010/main" val="2765306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rPr>
                        <a:t>What is Schema?</a:t>
                      </a: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634529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p14="http://schemas.microsoft.com/office/powerpoint/2010/main" val="324718037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a:solidFill>
                  <a:schemeClr val="bg2">
                    <a:lumMod val="50000"/>
                  </a:schemeClr>
                </a:solidFill>
              </a:rPr>
              <a:t>An </a:t>
            </a:r>
            <a:r>
              <a:rPr lang="en-US" sz="2000" b="1" dirty="0">
                <a:solidFill>
                  <a:schemeClr val="bg2">
                    <a:lumMod val="50000"/>
                  </a:schemeClr>
                </a:solidFill>
              </a:rPr>
              <a:t>equijoin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with a </a:t>
            </a:r>
            <a:r>
              <a:rPr lang="en-US" sz="2000" b="1" dirty="0">
                <a:solidFill>
                  <a:schemeClr val="bg2">
                    <a:lumMod val="50000"/>
                  </a:schemeClr>
                </a:solidFill>
              </a:rPr>
              <a:t>join</a:t>
            </a:r>
            <a:r>
              <a:rPr lang="en-US" sz="2000" dirty="0">
                <a:solidFill>
                  <a:schemeClr val="bg2">
                    <a:lumMod val="50000"/>
                  </a:schemeClr>
                </a:solidFill>
              </a:rPr>
              <a:t> condition containing an equality operator. An </a:t>
            </a:r>
            <a:r>
              <a:rPr lang="en-US" sz="2000" b="1" dirty="0">
                <a:solidFill>
                  <a:schemeClr val="bg2">
                    <a:lumMod val="50000"/>
                  </a:schemeClr>
                </a:solidFill>
              </a:rPr>
              <a:t>equijoin</a:t>
            </a:r>
            <a:r>
              <a:rPr lang="en-US" sz="2000" dirty="0">
                <a:solidFill>
                  <a:schemeClr val="bg2">
                    <a:lumMod val="50000"/>
                  </a:schemeClr>
                </a:solidFill>
              </a:rPr>
              <a:t> returns only the rows that have equivalent values for the specified columns. An inner </a:t>
            </a:r>
            <a:r>
              <a:rPr lang="en-US" sz="2000" b="1" dirty="0">
                <a:solidFill>
                  <a:schemeClr val="bg2">
                    <a:lumMod val="50000"/>
                  </a:schemeClr>
                </a:solidFill>
              </a:rPr>
              <a:t>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of two or more tables that returns only those rows (compared using a comparison operator) that satisfy the </a:t>
            </a:r>
            <a:r>
              <a:rPr lang="en-US" sz="2000" b="1" dirty="0">
                <a:solidFill>
                  <a:schemeClr val="bg2">
                    <a:lumMod val="50000"/>
                  </a:schemeClr>
                </a:solidFill>
              </a:rPr>
              <a:t>join</a:t>
            </a:r>
            <a:r>
              <a:rPr lang="en-US" sz="2000" dirty="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p14="http://schemas.microsoft.com/office/powerpoint/2010/main" val="166923153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07606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2731521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14611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2903564"/>
            <a:ext cx="8970104" cy="2133600"/>
          </a:xfrm>
          <a:prstGeom prst="rect">
            <a:avLst/>
          </a:prstGeom>
        </p:spPr>
      </p:pic>
      <p:pic>
        <p:nvPicPr>
          <p:cNvPr id="28" name="Picture 27"/>
          <p:cNvPicPr>
            <a:picLocks noChangeAspect="1"/>
          </p:cNvPicPr>
          <p:nvPr/>
        </p:nvPicPr>
        <p:blipFill>
          <a:blip r:embed="rId4"/>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76200" y="2606615"/>
            <a:ext cx="8991600" cy="21185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76199" y="5068669"/>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right or left outer join.</a:t>
            </a: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14161963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18" name="Picture 17">
            <a:extLst>
              <a:ext uri="{FF2B5EF4-FFF2-40B4-BE49-F238E27FC236}">
                <a16:creationId xmlns:a16="http://schemas.microsoft.com/office/drawing/2014/main" id="{06587129-F6DA-4640-A158-F5D95F3C1350}"/>
              </a:ext>
            </a:extLst>
          </p:cNvPr>
          <p:cNvPicPr>
            <a:picLocks noChangeAspect="1"/>
          </p:cNvPicPr>
          <p:nvPr/>
        </p:nvPicPr>
        <p:blipFill>
          <a:blip r:embed="rId3"/>
          <a:stretch>
            <a:fillRect/>
          </a:stretch>
        </p:blipFill>
        <p:spPr>
          <a:xfrm>
            <a:off x="23502" y="4763911"/>
            <a:ext cx="9105900" cy="1695450"/>
          </a:xfrm>
          <a:prstGeom prst="rect">
            <a:avLst/>
          </a:prstGeom>
        </p:spPr>
      </p:pic>
    </p:spTree>
    <p:extLst>
      <p:ext uri="{BB962C8B-B14F-4D97-AF65-F5344CB8AC3E}">
        <p14:creationId xmlns:p14="http://schemas.microsoft.com/office/powerpoint/2010/main" val="138787949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3"/>
          <a:stretch>
            <a:fillRect/>
          </a:stretch>
        </p:blipFill>
        <p:spPr>
          <a:xfrm>
            <a:off x="0" y="2996952"/>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53321004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64830633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a:stretch>
            <a:fillRect/>
          </a:stretch>
        </p:blipFill>
        <p:spPr>
          <a:xfrm>
            <a:off x="38100" y="4725144"/>
            <a:ext cx="9067800" cy="1714500"/>
          </a:xfrm>
          <a:prstGeom prst="rect">
            <a:avLst/>
          </a:prstGeom>
        </p:spPr>
      </p:pic>
    </p:spTree>
    <p:extLst>
      <p:ext uri="{BB962C8B-B14F-4D97-AF65-F5344CB8AC3E}">
        <p14:creationId xmlns:p14="http://schemas.microsoft.com/office/powerpoint/2010/main" val="97814769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a:stretch>
            <a:fillRect/>
          </a:stretch>
        </p:blipFill>
        <p:spPr>
          <a:xfrm>
            <a:off x="38100" y="2938636"/>
            <a:ext cx="9067800" cy="1714500"/>
          </a:xfrm>
          <a:prstGeom prst="rect">
            <a:avLst/>
          </a:prstGeom>
        </p:spPr>
      </p:pic>
      <p:sp>
        <p:nvSpPr>
          <p:cNvPr id="7" name="Rectangle 6">
            <a:extLst>
              <a:ext uri="{FF2B5EF4-FFF2-40B4-BE49-F238E27FC236}">
                <a16:creationId xmlns:a16="http://schemas.microsoft.com/office/drawing/2014/main" id="{13858F2E-AF9D-4473-9E3E-24A5947A2164}"/>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403456870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8979196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8170744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p14="http://schemas.microsoft.com/office/powerpoint/2010/main" val="277936598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2080521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a:ln>
                  <a:noFill/>
                </a:ln>
                <a:solidFill>
                  <a:schemeClr val="tx1"/>
                </a:solidFill>
                <a:effectLst/>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a:t>
            </a:r>
            <a:r>
              <a:rPr kumimoji="0" lang="en-US" sz="1200" b="1" i="1" u="none" strike="noStrike" cap="none" normalizeH="0" baseline="0" dirty="0">
                <a:ln>
                  <a:noFill/>
                </a:ln>
                <a:solidFill>
                  <a:schemeClr val="tx1"/>
                </a:solidFill>
                <a:effectLst/>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52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52400"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5666335" y="3772525"/>
            <a:ext cx="3477665" cy="1323439"/>
          </a:xfrm>
          <a:prstGeom prst="rect">
            <a:avLst/>
          </a:prstGeom>
        </p:spPr>
        <p:txBody>
          <a:bodyPr wrap="square">
            <a:spAutoFit/>
          </a:bodyPr>
          <a:lstStyle/>
          <a:p>
            <a:r>
              <a:rPr lang="en-IN" dirty="0">
                <a:solidFill>
                  <a:srgbClr val="00B0F0"/>
                </a:solidFill>
                <a:latin typeface="Arial" panose="020B0604020202020204" pitchFamily="34" charset="0"/>
                <a:cs typeface="Arial" panose="020B0604020202020204" pitchFamily="34" charset="0"/>
              </a:rPr>
              <a:t>E.g. </a:t>
            </a:r>
          </a:p>
          <a:p>
            <a:pPr marL="342900" indent="-342900">
              <a:buAutoNum type="arabicPeriod"/>
            </a:pPr>
            <a:r>
              <a:rPr lang="en-IN" dirty="0">
                <a:solidFill>
                  <a:srgbClr val="00B0F0"/>
                </a:solidFill>
                <a:latin typeface="Arial" panose="020B0604020202020204" pitchFamily="34" charset="0"/>
                <a:cs typeface="Arial" panose="020B0604020202020204" pitchFamily="34" charset="0"/>
              </a:rPr>
              <a:t>Update top 2 rows.</a:t>
            </a:r>
          </a:p>
          <a:p>
            <a:pPr marL="342900" indent="-342900">
              <a:buAutoNum type="arabicPeriod"/>
            </a:pPr>
            <a:endParaRPr lang="en-IN" sz="800" dirty="0">
              <a:solidFill>
                <a:srgbClr val="00B0F0"/>
              </a:solidFill>
              <a:latin typeface="Arial" panose="020B0604020202020204" pitchFamily="34" charset="0"/>
              <a:cs typeface="Arial" panose="020B0604020202020204" pitchFamily="34" charset="0"/>
            </a:endParaRPr>
          </a:p>
          <a:p>
            <a:r>
              <a:rPr lang="en-IN" dirty="0">
                <a:solidFill>
                  <a:srgbClr val="00B0F0"/>
                </a:solidFill>
                <a:latin typeface="Arial" panose="020B0604020202020204" pitchFamily="34" charset="0"/>
                <a:cs typeface="Arial" panose="020B0604020202020204" pitchFamily="34" charset="0"/>
              </a:rPr>
              <a:t>2. Update UnitPrice for the top 5    </a:t>
            </a:r>
          </a:p>
          <a:p>
            <a:r>
              <a:rPr lang="en-IN" dirty="0">
                <a:solidFill>
                  <a:srgbClr val="00B0F0"/>
                </a:solidFill>
                <a:latin typeface="Arial" panose="020B0604020202020204" pitchFamily="34" charset="0"/>
                <a:cs typeface="Arial" panose="020B0604020202020204" pitchFamily="34" charset="0"/>
              </a:rPr>
              <a:t>    most expensive products.</a:t>
            </a:r>
          </a:p>
        </p:txBody>
      </p:sp>
    </p:spTree>
    <p:extLst>
      <p:ext uri="{BB962C8B-B14F-4D97-AF65-F5344CB8AC3E}">
        <p14:creationId xmlns:p14="http://schemas.microsoft.com/office/powerpoint/2010/main" val="223711641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3867995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318083"/>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251520" y="1124744"/>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a:stretch>
            <a:fillRect/>
          </a:stretch>
        </p:blipFill>
        <p:spPr>
          <a:xfrm>
            <a:off x="251520"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52400" y="116632"/>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a:t>
            </a:r>
            <a:r>
              <a:rPr lang="en-IN" dirty="0">
                <a:solidFill>
                  <a:srgbClr val="006C86"/>
                </a:solidFill>
                <a:latin typeface="arial" panose="020B0604020202020204" pitchFamily="34" charset="0"/>
              </a:rPr>
              <a:t> SQL mode is enabled)</a:t>
            </a:r>
          </a:p>
        </p:txBody>
      </p:sp>
      <p:sp>
        <p:nvSpPr>
          <p:cNvPr id="11" name="Rectangle 10"/>
          <p:cNvSpPr/>
          <p:nvPr/>
        </p:nvSpPr>
        <p:spPr>
          <a:xfrm>
            <a:off x="142844" y="908720"/>
            <a:ext cx="8715436" cy="646331"/>
          </a:xfrm>
          <a:prstGeom prst="rect">
            <a:avLst/>
          </a:prstGeom>
        </p:spPr>
        <p:txBody>
          <a:bodyPr wrap="square">
            <a:spAutoFit/>
          </a:bodyPr>
          <a:lstStyle/>
          <a:p>
            <a:r>
              <a:rPr lang="en-US" dirty="0">
                <a:solidFill>
                  <a:srgbClr val="0070C0"/>
                </a:solidFill>
              </a:rPr>
              <a:t>As of MySQL 8.0.13, PAD_CHAR_TO_FULL_LENGTH is deprecated. It will be removed in a future version of MySQL.</a:t>
            </a:r>
          </a:p>
        </p:txBody>
      </p:sp>
      <p:sp>
        <p:nvSpPr>
          <p:cNvPr id="12" name="Rectangle 11">
            <a:extLst>
              <a:ext uri="{FF2B5EF4-FFF2-40B4-BE49-F238E27FC236}">
                <a16:creationId xmlns:a16="http://schemas.microsoft.com/office/drawing/2014/main" id="{C29802F3-FAD8-482D-BFC0-B0FEFB956818}"/>
              </a:ext>
            </a:extLst>
          </p:cNvPr>
          <p:cNvSpPr/>
          <p:nvPr/>
        </p:nvSpPr>
        <p:spPr>
          <a:xfrm>
            <a:off x="3399535" y="1481831"/>
            <a:ext cx="5643737" cy="880369"/>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'JONES', 'JONES'</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8"/>
                  </a:ext>
                </a:extLst>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59902025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228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76200" y="62068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1470302547"/>
              </p:ext>
            </p:extLst>
          </p:nvPr>
        </p:nvGraphicFramePr>
        <p:xfrm>
          <a:off x="152400" y="1772816"/>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8"/>
                  </a:ext>
                </a:extLst>
              </a:tr>
            </a:tbl>
          </a:graphicData>
        </a:graphic>
      </p:graphicFrame>
      <p:sp>
        <p:nvSpPr>
          <p:cNvPr id="3" name="Rectangle 2"/>
          <p:cNvSpPr/>
          <p:nvPr/>
        </p:nvSpPr>
        <p:spPr>
          <a:xfrm>
            <a:off x="152400" y="5883151"/>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
        <p:nvSpPr>
          <p:cNvPr id="8" name="Rectangle 7">
            <a:extLst>
              <a:ext uri="{FF2B5EF4-FFF2-40B4-BE49-F238E27FC236}">
                <a16:creationId xmlns:a16="http://schemas.microsoft.com/office/drawing/2014/main" id="{5400B703-27E4-4400-A786-0CA45DE113ED}"/>
              </a:ext>
            </a:extLst>
          </p:cNvPr>
          <p:cNvSpPr/>
          <p:nvPr/>
        </p:nvSpPr>
        <p:spPr>
          <a:xfrm>
            <a:off x="83427" y="1259468"/>
            <a:ext cx="5256247"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t>Temp </a:t>
            </a:r>
            <a:r>
              <a:rPr lang="en-IN" dirty="0">
                <a:latin typeface="Liberation Mono"/>
                <a:cs typeface="Arial" panose="020B0604020202020204" pitchFamily="34" charset="0"/>
              </a:rPr>
              <a:t> (c1 </a:t>
            </a:r>
            <a:r>
              <a:rPr lang="en-IN" dirty="0">
                <a:solidFill>
                  <a:srgbClr val="834689"/>
                </a:solidFill>
                <a:latin typeface="Liberation Mono"/>
              </a:rPr>
              <a:t>int unsigned</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05785078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TIMESTAMP</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9355090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73085BC-5474-41F0-AB65-BB3D95EC8938}"/>
              </a:ext>
            </a:extLst>
          </p:cNvPr>
          <p:cNvSpPr/>
          <p:nvPr/>
        </p:nvSpPr>
        <p:spPr>
          <a:xfrm>
            <a:off x="156670" y="1052736"/>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3" name="Rectangle 2">
            <a:extLst>
              <a:ext uri="{FF2B5EF4-FFF2-40B4-BE49-F238E27FC236}">
                <a16:creationId xmlns:a16="http://schemas.microsoft.com/office/drawing/2014/main" id="{756A9388-8013-4741-AD79-56161F2B6391}"/>
              </a:ext>
            </a:extLst>
          </p:cNvPr>
          <p:cNvSpPr/>
          <p:nvPr/>
        </p:nvSpPr>
        <p:spPr>
          <a:xfrm>
            <a:off x="125366" y="2420888"/>
            <a:ext cx="5238722" cy="3693319"/>
          </a:xfrm>
          <a:prstGeom prst="rect">
            <a:avLst/>
          </a:prstGeom>
        </p:spPr>
        <p:txBody>
          <a:bodyPr wrap="square">
            <a:spAutoFit/>
          </a:bodyPr>
          <a:lstStyle/>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 0);</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'Task2', 1);</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'Task3', False);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'Task4', True);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'Task5', null);</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'Task6', default);</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'Task7', 1&gt;2);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'Task8', 1&lt;2);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'Task9', 12);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'Task10', 58);</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'Task11',.75);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'Task12',.15);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'Task13', 'a' = 'a');</a:t>
            </a:r>
          </a:p>
        </p:txBody>
      </p:sp>
      <p:sp>
        <p:nvSpPr>
          <p:cNvPr id="6" name="Rectangle 5">
            <a:extLst>
              <a:ext uri="{FF2B5EF4-FFF2-40B4-BE49-F238E27FC236}">
                <a16:creationId xmlns:a16="http://schemas.microsoft.com/office/drawing/2014/main" id="{7514ECA2-B5B8-4973-A297-911B94714037}"/>
              </a:ext>
            </a:extLst>
          </p:cNvPr>
          <p:cNvSpPr/>
          <p:nvPr/>
        </p:nvSpPr>
        <p:spPr>
          <a:xfrm>
            <a:off x="156670" y="1630541"/>
            <a:ext cx="8819040" cy="646331"/>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IN" dirty="0">
                <a:solidFill>
                  <a:srgbClr val="0077AA"/>
                </a:solidFill>
                <a:latin typeface="Liberation Mono"/>
              </a:rPr>
              <a:t>IF</a:t>
            </a:r>
            <a:r>
              <a:rPr lang="en-IN" dirty="0">
                <a:latin typeface="Liberation Mono"/>
              </a:rPr>
              <a:t> </a:t>
            </a:r>
            <a:r>
              <a:rPr lang="en-IN" dirty="0">
                <a:solidFill>
                  <a:srgbClr val="0077AA"/>
                </a:solidFill>
                <a:latin typeface="Liberation Mono"/>
              </a:rPr>
              <a:t>NOT</a:t>
            </a:r>
            <a:r>
              <a:rPr lang="en-IN" dirty="0">
                <a:latin typeface="Liberation Mono"/>
              </a:rPr>
              <a:t> </a:t>
            </a:r>
            <a:r>
              <a:rPr lang="en-IN" dirty="0">
                <a:solidFill>
                  <a:srgbClr val="0077AA"/>
                </a:solidFill>
                <a:latin typeface="Liberation Mono"/>
              </a:rPr>
              <a:t>EXISTS</a:t>
            </a:r>
            <a:r>
              <a:rPr lang="en-IN" dirty="0">
                <a:latin typeface="Liberation Mono"/>
              </a:rPr>
              <a:t> TASKS </a:t>
            </a:r>
            <a:r>
              <a:rPr lang="en-IN" dirty="0">
                <a:solidFill>
                  <a:schemeClr val="bg1">
                    <a:lumMod val="85000"/>
                  </a:schemeClr>
                </a:solidFill>
                <a:latin typeface="Liberation Mono"/>
              </a:rPr>
              <a:t>(</a:t>
            </a:r>
            <a:r>
              <a:rPr lang="en-IN" dirty="0">
                <a:latin typeface="Liberation Mono"/>
              </a:rPr>
              <a:t>id </a:t>
            </a:r>
            <a:r>
              <a:rPr lang="en-IN" dirty="0">
                <a:solidFill>
                  <a:srgbClr val="834689"/>
                </a:solidFill>
                <a:latin typeface="Liberation Mono"/>
              </a:rPr>
              <a:t>INT</a:t>
            </a:r>
            <a:r>
              <a:rPr lang="en-IN" dirty="0">
                <a:latin typeface="Liberation Mono"/>
              </a:rPr>
              <a:t> PRIMARY KEY AUTO_INCREMENT, title </a:t>
            </a:r>
            <a:r>
              <a:rPr lang="en-IN" dirty="0">
                <a:solidFill>
                  <a:srgbClr val="834689"/>
                </a:solidFill>
                <a:latin typeface="Liberation Mono"/>
              </a:rPr>
              <a:t>VARCHAR</a:t>
            </a:r>
            <a:r>
              <a:rPr lang="en-IN" dirty="0">
                <a:solidFill>
                  <a:schemeClr val="bg1">
                    <a:lumMod val="85000"/>
                  </a:schemeClr>
                </a:solidFill>
                <a:latin typeface="Liberation Mono"/>
              </a:rPr>
              <a:t>(</a:t>
            </a:r>
            <a:r>
              <a:rPr lang="en-IN" dirty="0">
                <a:latin typeface="Liberation Mono"/>
              </a:rPr>
              <a:t>255</a:t>
            </a:r>
            <a:r>
              <a:rPr lang="en-IN" dirty="0">
                <a:solidFill>
                  <a:schemeClr val="bg1">
                    <a:lumMod val="85000"/>
                  </a:schemeClr>
                </a:solidFill>
                <a:latin typeface="Liberation Mono"/>
              </a:rPr>
              <a:t>)</a:t>
            </a:r>
            <a:r>
              <a:rPr lang="en-IN" dirty="0">
                <a:latin typeface="Liberation Mono"/>
              </a:rPr>
              <a:t> NOT NULL,  completed </a:t>
            </a:r>
            <a:r>
              <a:rPr lang="en-IN" dirty="0">
                <a:solidFill>
                  <a:srgbClr val="834689"/>
                </a:solidFill>
                <a:latin typeface="Liberation Mono"/>
              </a:rPr>
              <a:t>BOOLEAN</a:t>
            </a:r>
            <a:r>
              <a:rPr lang="en-IN" dirty="0">
                <a:solidFill>
                  <a:schemeClr val="bg1">
                    <a:lumMod val="85000"/>
                  </a:schemeClr>
                </a:solidFill>
                <a:latin typeface="Liberation Mono"/>
              </a:rPr>
              <a:t>)</a:t>
            </a:r>
            <a:r>
              <a:rPr lang="en-IN" dirty="0">
                <a:latin typeface="Liberation Mono"/>
              </a:rPr>
              <a:t>;</a:t>
            </a:r>
          </a:p>
        </p:txBody>
      </p:sp>
      <p:grpSp>
        <p:nvGrpSpPr>
          <p:cNvPr id="8" name="Group 7">
            <a:extLst>
              <a:ext uri="{FF2B5EF4-FFF2-40B4-BE49-F238E27FC236}">
                <a16:creationId xmlns:a16="http://schemas.microsoft.com/office/drawing/2014/main" id="{965D3491-A262-4091-81BB-A50DF6DD2FFD}"/>
              </a:ext>
            </a:extLst>
          </p:cNvPr>
          <p:cNvGrpSpPr/>
          <p:nvPr/>
        </p:nvGrpSpPr>
        <p:grpSpPr>
          <a:xfrm>
            <a:off x="5652120" y="2491470"/>
            <a:ext cx="2352541" cy="3313794"/>
            <a:chOff x="6599262" y="2786578"/>
            <a:chExt cx="2352541" cy="3313794"/>
          </a:xfrm>
        </p:grpSpPr>
        <p:pic>
          <p:nvPicPr>
            <p:cNvPr id="9" name="Picture 8">
              <a:extLst>
                <a:ext uri="{FF2B5EF4-FFF2-40B4-BE49-F238E27FC236}">
                  <a16:creationId xmlns:a16="http://schemas.microsoft.com/office/drawing/2014/main" id="{E5DD0280-3793-4108-A556-6ED0A1BDF050}"/>
                </a:ext>
              </a:extLst>
            </p:cNvPr>
            <p:cNvPicPr>
              <a:picLocks noChangeAspect="1"/>
            </p:cNvPicPr>
            <p:nvPr/>
          </p:nvPicPr>
          <p:blipFill>
            <a:blip r:embed="rId2"/>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22EFFD18-BEDF-4E4F-91D8-7253E205D373}"/>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738210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42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52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38936295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235043928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You can use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 A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Use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If you issue a DROP TABLE statement,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and temporary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original table also reappears if you rename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a:t>
            </a:r>
          </a:p>
          <a:p>
            <a:endParaRPr lang="en-IN" dirty="0">
              <a:solidFill>
                <a:srgbClr val="00B0F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9757467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76200" y="838200"/>
            <a:ext cx="8991600"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93510" y="1441514"/>
            <a:ext cx="8798969" cy="9233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int</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c2 </a:t>
            </a:r>
            <a:r>
              <a:rPr lang="en-US" dirty="0">
                <a:latin typeface="Liberation Mono"/>
                <a:cs typeface="Arial" panose="020B0604020202020204" pitchFamily="34" charset="0"/>
              </a:rPr>
              <a:t>+ </a:t>
            </a:r>
            <a:r>
              <a:rPr lang="en-US" dirty="0">
                <a:solidFill>
                  <a:srgbClr val="834689"/>
                </a:solidFill>
                <a:latin typeface="Liberation Mono"/>
              </a:rPr>
              <a:t>c3</a:t>
            </a:r>
            <a:r>
              <a:rPr lang="en-IN" dirty="0">
                <a:solidFill>
                  <a:schemeClr val="bg1">
                    <a:lumMod val="65000"/>
                  </a:schemeClr>
                </a:solidFill>
                <a:latin typeface="Liberation Mono"/>
                <a:cs typeface="Arial" panose="020B0604020202020204" pitchFamily="34" charset="0"/>
              </a:rPr>
              <a:t> ))</a:t>
            </a:r>
            <a:r>
              <a:rPr lang="en-US" dirty="0">
                <a:latin typeface="Liberation Mono"/>
                <a:ea typeface="Times New Roman" panose="02020603050405020304" pitchFamily="18" charset="0"/>
              </a:rPr>
              <a:t>;</a:t>
            </a:r>
          </a:p>
          <a:p>
            <a:endParaRPr lang="en-US" dirty="0">
              <a:latin typeface="Liberation Mono"/>
              <a:ea typeface="Times New Roman" panose="02020603050405020304" pitchFamily="18" charset="0"/>
            </a:endParaRPr>
          </a:p>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date</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NOW() </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p:txBody>
      </p:sp>
      <p:sp>
        <p:nvSpPr>
          <p:cNvPr id="3" name="Rectangle 2">
            <a:extLst>
              <a:ext uri="{FF2B5EF4-FFF2-40B4-BE49-F238E27FC236}">
                <a16:creationId xmlns:a16="http://schemas.microsoft.com/office/drawing/2014/main" id="{BA05F77D-F08D-4A8C-83A1-484A8891D43B}"/>
              </a:ext>
            </a:extLst>
          </p:cNvPr>
          <p:cNvSpPr/>
          <p:nvPr/>
        </p:nvSpPr>
        <p:spPr>
          <a:xfrm>
            <a:off x="93509" y="3015829"/>
            <a:ext cx="8798969" cy="98488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US" dirty="0">
                <a:latin typeface="Liberation Mono"/>
                <a:ea typeface="Times New Roman" panose="02020603050405020304" pitchFamily="18" charset="0"/>
              </a:rPr>
              <a:t>TEMP</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rPr>
              <a:t>INT</a:t>
            </a:r>
            <a:r>
              <a:rPr lang="en-IN" dirty="0">
                <a:latin typeface="Liberation Mono"/>
              </a:rPr>
              <a:t>, c2 </a:t>
            </a:r>
            <a:r>
              <a:rPr lang="en-IN" dirty="0">
                <a:solidFill>
                  <a:srgbClr val="834689"/>
                </a:solidFill>
                <a:latin typeface="Liberation Mono"/>
              </a:rPr>
              <a:t>INT</a:t>
            </a:r>
            <a:r>
              <a:rPr lang="en-IN" dirty="0">
                <a:latin typeface="Liberation Mono"/>
              </a:rPr>
              <a:t>, c3 </a:t>
            </a:r>
            <a:r>
              <a:rPr lang="en-IN" dirty="0">
                <a:solidFill>
                  <a:srgbClr val="834689"/>
                </a:solidFill>
                <a:latin typeface="Liberation Mono"/>
              </a:rPr>
              <a:t>INT</a:t>
            </a:r>
            <a:r>
              <a:rPr lang="en-IN" dirty="0">
                <a:latin typeface="Liberation Mono"/>
              </a:rPr>
              <a:t> </a:t>
            </a:r>
            <a:r>
              <a:rPr lang="en-IN" dirty="0">
                <a:solidFill>
                  <a:srgbClr val="006C86"/>
                </a:solidFill>
                <a:latin typeface="Liberation Mono"/>
              </a:rPr>
              <a:t>DEFAULT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sz="2000" b="1" dirty="0">
                <a:solidFill>
                  <a:srgbClr val="C00000"/>
                </a:solidFill>
                <a:latin typeface="Liberation Mono"/>
              </a:rPr>
              <a:t>fn1</a:t>
            </a:r>
            <a:r>
              <a:rPr lang="en-IN" dirty="0">
                <a:solidFill>
                  <a:schemeClr val="bg1">
                    <a:lumMod val="65000"/>
                  </a:schemeClr>
                </a:solidFill>
                <a:latin typeface="Liberation Mono"/>
                <a:cs typeface="Arial" panose="020B0604020202020204" pitchFamily="34" charset="0"/>
              </a:rPr>
              <a:t>(</a:t>
            </a:r>
            <a:r>
              <a:rPr lang="en-IN" dirty="0">
                <a:latin typeface="Liberation Mono"/>
              </a:rPr>
              <a:t>c1, c2</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b="1" dirty="0">
                <a:solidFill>
                  <a:schemeClr val="accent3">
                    <a:lumMod val="75000"/>
                  </a:schemeClr>
                </a:solidFill>
                <a:latin typeface="Liberation Mono"/>
              </a:rPr>
              <a:t>// ERROR</a:t>
            </a:r>
          </a:p>
          <a:p>
            <a:r>
              <a:rPr lang="en-IN" dirty="0">
                <a:latin typeface="Liberation Mono"/>
              </a:rPr>
              <a:t>ERROR 3770 (HY000): Default value expression of column 'c3' contains a disallowed function: `</a:t>
            </a:r>
            <a:r>
              <a:rPr lang="en-IN" sz="2000" b="1" dirty="0">
                <a:solidFill>
                  <a:srgbClr val="C00000"/>
                </a:solidFill>
                <a:latin typeface="Liberation Mono"/>
              </a:rPr>
              <a:t>fn1</a:t>
            </a:r>
            <a:r>
              <a:rPr lang="en-IN" dirty="0">
                <a:latin typeface="Liberation Mono"/>
              </a:rPr>
              <a:t>`.</a:t>
            </a:r>
          </a:p>
        </p:txBody>
      </p:sp>
    </p:spTree>
    <p:extLst>
      <p:ext uri="{BB962C8B-B14F-4D97-AF65-F5344CB8AC3E}">
        <p14:creationId xmlns:p14="http://schemas.microsoft.com/office/powerpoint/2010/main" val="402935589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noFill/>
        </p:spPr>
        <p:txBody>
          <a:bodyPr wrap="square">
            <a:spAutoFit/>
          </a:bodyPr>
          <a:lstStyle/>
          <a:p>
            <a:pPr marL="285750" indent="-285750">
              <a:buFont typeface="Arial" panose="020B0604020202020204" pitchFamily="34" charset="0"/>
              <a:buChar char="•"/>
            </a:pP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There can be only one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An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When you insert a value of NULL or 0 into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Use </a:t>
            </a:r>
            <a:r>
              <a:rPr lang="en-IN" sz="1600" b="1" i="1" dirty="0">
                <a:solidFill>
                  <a:srgbClr val="00B0F0"/>
                </a:solidFill>
                <a:latin typeface="Liberation Mono"/>
                <a:cs typeface="Arial" panose="020B0604020202020204" pitchFamily="34" charset="0"/>
              </a:rPr>
              <a:t>LAST_INSERT_ID</a:t>
            </a:r>
            <a:r>
              <a:rPr lang="en-IN" sz="1600" dirty="0">
                <a:solidFill>
                  <a:srgbClr val="00B0F0"/>
                </a:solidFill>
                <a:latin typeface="Liberation Mono"/>
                <a:cs typeface="Arial" panose="020B0604020202020204" pitchFamily="34" charset="0"/>
              </a:rPr>
              <a:t>() function to find the row that contains the most recent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37358333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942814" y="3219653"/>
            <a:ext cx="7245448" cy="646331"/>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3" name="Rectangle 2">
            <a:extLst>
              <a:ext uri="{FF2B5EF4-FFF2-40B4-BE49-F238E27FC236}">
                <a16:creationId xmlns:a16="http://schemas.microsoft.com/office/drawing/2014/main" id="{CCD9D0F2-873F-4D34-9E41-7F69540880AE}"/>
              </a:ext>
            </a:extLst>
          </p:cNvPr>
          <p:cNvSpPr/>
          <p:nvPr/>
        </p:nvSpPr>
        <p:spPr>
          <a:xfrm>
            <a:off x="94580" y="141600"/>
            <a:ext cx="8941916" cy="1631216"/>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6C86"/>
                </a:solidFill>
              </a:rPr>
              <a:t>Stored functions and user-defined functions are not permitted.</a:t>
            </a:r>
          </a:p>
          <a:p>
            <a:pPr marL="285750" indent="-285750">
              <a:buFont typeface="Arial" panose="020B0604020202020204" pitchFamily="34" charset="0"/>
              <a:buChar char="•"/>
            </a:pPr>
            <a:r>
              <a:rPr lang="en-IN" sz="1600" dirty="0">
                <a:solidFill>
                  <a:srgbClr val="006C86"/>
                </a:solidFill>
              </a:rPr>
              <a:t>Stored procedure and function parameters are not permitted.</a:t>
            </a:r>
          </a:p>
          <a:p>
            <a:pPr marL="285750" indent="-285750">
              <a:buFont typeface="Arial" panose="020B0604020202020204" pitchFamily="34" charset="0"/>
              <a:buChar char="•"/>
            </a:pPr>
            <a:r>
              <a:rPr lang="en-IN" sz="1600"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sz="1600" dirty="0">
                <a:solidFill>
                  <a:srgbClr val="006C86"/>
                </a:solidFill>
              </a:rPr>
              <a:t>Subqueries are not permitted.</a:t>
            </a:r>
          </a:p>
          <a:p>
            <a:pPr marL="285750" indent="-285750">
              <a:buFont typeface="Arial" panose="020B0604020202020204" pitchFamily="34" charset="0"/>
              <a:buChar char="•"/>
            </a:pPr>
            <a:r>
              <a:rPr lang="en-IN" sz="1600" dirty="0">
                <a:solidFill>
                  <a:srgbClr val="006C86"/>
                </a:solidFill>
              </a:rPr>
              <a:t>The AUTO_INCREMENT attribute cannot be used in a generated column definition.</a:t>
            </a:r>
          </a:p>
        </p:txBody>
      </p:sp>
      <p:sp>
        <p:nvSpPr>
          <p:cNvPr id="5" name="Rectangle 4">
            <a:extLst>
              <a:ext uri="{FF2B5EF4-FFF2-40B4-BE49-F238E27FC236}">
                <a16:creationId xmlns:a16="http://schemas.microsoft.com/office/drawing/2014/main" id="{79560E6C-F891-48A7-932E-505EAA3E2AFC}"/>
              </a:ext>
            </a:extLst>
          </p:cNvPr>
          <p:cNvSpPr/>
          <p:nvPr/>
        </p:nvSpPr>
        <p:spPr>
          <a:xfrm>
            <a:off x="1032165" y="4135300"/>
            <a:ext cx="7173440" cy="923330"/>
          </a:xfrm>
          <a:prstGeom prst="rect">
            <a:avLst/>
          </a:prstGeom>
        </p:spPr>
        <p:txBody>
          <a:bodyPr wrap="square">
            <a:spAutoFit/>
          </a:body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933433"/>
            <a:ext cx="8839198" cy="1138773"/>
          </a:xfrm>
          <a:prstGeom prst="rect">
            <a:avLst/>
          </a:prstGeom>
        </p:spPr>
        <p:txBody>
          <a:bodyPr wrap="square">
            <a:spAutoFit/>
          </a:bodyPr>
          <a:lstStyle/>
          <a:p>
            <a:r>
              <a:rPr lang="en-IN" sz="1700" dirty="0">
                <a:solidFill>
                  <a:srgbClr val="0077AA"/>
                </a:solidFill>
                <a:latin typeface="Liberation Mono"/>
              </a:rPr>
              <a:t>CREATE</a:t>
            </a:r>
            <a:r>
              <a:rPr lang="en-IN" sz="1700" dirty="0">
                <a:solidFill>
                  <a:srgbClr val="000000"/>
                </a:solidFill>
                <a:latin typeface="Liberation Mono"/>
              </a:rPr>
              <a:t> </a:t>
            </a:r>
            <a:r>
              <a:rPr lang="en-IN" sz="1700" dirty="0">
                <a:solidFill>
                  <a:srgbClr val="0077AA"/>
                </a:solidFill>
                <a:latin typeface="Liberation Mono"/>
              </a:rPr>
              <a:t>TABLE</a:t>
            </a:r>
            <a:r>
              <a:rPr lang="en-IN" sz="1700" dirty="0">
                <a:solidFill>
                  <a:srgbClr val="000000"/>
                </a:solidFill>
                <a:latin typeface="Liberation Mono"/>
              </a:rPr>
              <a:t> Person </a:t>
            </a:r>
            <a:r>
              <a:rPr lang="en-IN" sz="1700" dirty="0">
                <a:solidFill>
                  <a:srgbClr val="999999"/>
                </a:solidFill>
                <a:latin typeface="Liberation Mono"/>
              </a:rPr>
              <a:t>(</a:t>
            </a:r>
          </a:p>
          <a:p>
            <a:r>
              <a:rPr lang="en-IN" sz="1700" dirty="0">
                <a:solidFill>
                  <a:srgbClr val="000000"/>
                </a:solidFill>
                <a:latin typeface="Liberation Mono"/>
              </a:rPr>
              <a:t>firstName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lastName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emailID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40</a:t>
            </a:r>
            <a:r>
              <a:rPr lang="en-IN" sz="1700" dirty="0">
                <a:solidFill>
                  <a:srgbClr val="000000"/>
                </a:solidFill>
                <a:latin typeface="Liberation Mono"/>
              </a:rPr>
              <a:t>)</a:t>
            </a:r>
            <a:r>
              <a:rPr lang="en-IN" sz="1700" dirty="0">
                <a:solidFill>
                  <a:srgbClr val="999999"/>
                </a:solidFill>
                <a:latin typeface="Liberation Mono"/>
              </a:rPr>
              <a:t> </a:t>
            </a:r>
            <a:r>
              <a:rPr lang="en-IN" sz="1700" dirty="0">
                <a:solidFill>
                  <a:srgbClr val="0077AA"/>
                </a:solidFill>
                <a:latin typeface="Liberation Mono"/>
              </a:rPr>
              <a:t>GENERATED ALWAYS AS</a:t>
            </a:r>
            <a:r>
              <a:rPr lang="en-IN" sz="1700" dirty="0">
                <a:solidFill>
                  <a:srgbClr val="000000"/>
                </a:solidFill>
                <a:latin typeface="Liberation Mono"/>
              </a:rPr>
              <a:t> </a:t>
            </a:r>
            <a:r>
              <a:rPr lang="en-IN" sz="1700" dirty="0">
                <a:solidFill>
                  <a:srgbClr val="999999"/>
                </a:solidFill>
                <a:latin typeface="Liberation Mono"/>
              </a:rPr>
              <a:t>(concat(</a:t>
            </a:r>
            <a:r>
              <a:rPr lang="en-IN" sz="1700" dirty="0">
                <a:latin typeface="Liberation Mono"/>
              </a:rPr>
              <a:t>firstName, '.', lastName</a:t>
            </a:r>
            <a:r>
              <a:rPr lang="en-IN" sz="1700" dirty="0">
                <a:solidFill>
                  <a:srgbClr val="999999"/>
                </a:solidFill>
                <a:latin typeface="Liberation Mono"/>
              </a:rPr>
              <a:t>)));</a:t>
            </a:r>
            <a:endParaRPr lang="en-IN" sz="1700"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
        <p:nvSpPr>
          <p:cNvPr id="8" name="Rectangle 7"/>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56050482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28600" y="2887288"/>
            <a:ext cx="8159824" cy="369332"/>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96402920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756912"/>
            <a:ext cx="8839200" cy="923330"/>
          </a:xfrm>
          <a:prstGeom prst="rect">
            <a:avLst/>
          </a:prstGeom>
          <a:solidFill>
            <a:schemeClr val="accent4">
              <a:lumMod val="40000"/>
              <a:lumOff val="60000"/>
            </a:schemeClr>
          </a:solidFill>
        </p:spPr>
        <p:txBody>
          <a:bodyPr wrap="square">
            <a:spAutoFit/>
          </a:bodyPr>
          <a:lstStyle/>
          <a:p>
            <a:pPr algn="just"/>
            <a:r>
              <a:rPr lang="en-IN" dirty="0"/>
              <a:t>When you select a column with type ZEROFILL it pads the displayed value of the field with zeros up to the display width specified in the column definition. Values longer than the display width are not truncated.</a:t>
            </a:r>
            <a:endParaRPr lang="en-IN" dirty="0">
              <a:latin typeface="Calibri" panose="020F0502020204030204" pitchFamily="34" charset="0"/>
              <a:cs typeface="Calibri" panose="020F0502020204030204" pitchFamily="34" charset="0"/>
            </a:endParaRPr>
          </a:p>
        </p:txBody>
      </p:sp>
      <p:sp>
        <p:nvSpPr>
          <p:cNvPr id="3" name="Rectangle 2"/>
          <p:cNvSpPr/>
          <p:nvPr/>
        </p:nvSpPr>
        <p:spPr>
          <a:xfrm>
            <a:off x="128649" y="2852936"/>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41348" y="1988840"/>
            <a:ext cx="8716932" cy="584775"/>
          </a:xfrm>
          <a:prstGeom prst="rect">
            <a:avLst/>
          </a:prstGeom>
          <a:solidFill>
            <a:srgbClr val="2658E6"/>
          </a:solidFill>
        </p:spPr>
        <p:txBody>
          <a:bodyPr wrap="square">
            <a:spAutoFit/>
          </a:bodyPr>
          <a:lstStyle/>
          <a:p>
            <a:r>
              <a:rPr lang="en-IN" sz="1600" dirty="0">
                <a:solidFill>
                  <a:schemeClr val="bg1"/>
                </a:solidFill>
              </a:rPr>
              <a:t>If you specify ZEROFILL for a numeric column, MySQL automatically adds the UNSIGNED attribute to the column.</a:t>
            </a:r>
          </a:p>
        </p:txBody>
      </p:sp>
      <p:sp>
        <p:nvSpPr>
          <p:cNvPr id="6" name="Rectangle 5"/>
          <p:cNvSpPr/>
          <p:nvPr/>
        </p:nvSpPr>
        <p:spPr>
          <a:xfrm>
            <a:off x="142876" y="4797152"/>
            <a:ext cx="8715404" cy="400110"/>
          </a:xfrm>
          <a:prstGeom prst="rect">
            <a:avLst/>
          </a:prstGeom>
        </p:spPr>
        <p:txBody>
          <a:bodyPr wrap="square">
            <a:spAutoFit/>
          </a:bodyPr>
          <a:lstStyle/>
          <a:p>
            <a:r>
              <a:rPr lang="en-US" sz="2000" b="1" dirty="0">
                <a:solidFill>
                  <a:srgbClr val="2658E6"/>
                </a:solidFill>
              </a:rPr>
              <a:t>Unsigned</a:t>
            </a:r>
            <a:r>
              <a:rPr lang="en-US" sz="2000" dirty="0">
                <a:solidFill>
                  <a:srgbClr val="2658E6"/>
                </a:solidFill>
              </a:rPr>
              <a:t> type can be used to permit only non-negative numbers</a:t>
            </a:r>
          </a:p>
        </p:txBody>
      </p:sp>
    </p:spTree>
    <p:extLst>
      <p:ext uri="{BB962C8B-B14F-4D97-AF65-F5344CB8AC3E}">
        <p14:creationId xmlns:p14="http://schemas.microsoft.com/office/powerpoint/2010/main" val="46872253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200329"/>
          </a:xfrm>
          <a:prstGeom prst="rect">
            <a:avLst/>
          </a:prstGeom>
        </p:spPr>
        <p:txBody>
          <a:bodyPr wrap="square">
            <a:spAutoFit/>
          </a:bodyPr>
          <a:lstStyle/>
          <a:p>
            <a:r>
              <a:rPr lang="en-IN" b="1" dirty="0"/>
              <a:t>PRI</a:t>
            </a:r>
            <a:r>
              <a:rPr lang="en-IN" dirty="0"/>
              <a:t> =&gt; primary key</a:t>
            </a:r>
          </a:p>
          <a:p>
            <a:r>
              <a:rPr lang="en-IN" b="1" dirty="0"/>
              <a:t>UNI</a:t>
            </a:r>
            <a:r>
              <a:rPr lang="en-IN" dirty="0"/>
              <a:t> =&gt; unique key</a:t>
            </a:r>
          </a:p>
          <a:p>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646331"/>
          </a:xfrm>
          <a:prstGeom prst="rect">
            <a:avLst/>
          </a:prstGeom>
          <a:noFill/>
        </p:spPr>
        <p:txBody>
          <a:bodyPr wrap="square">
            <a:spAutoFit/>
          </a:bodyPr>
          <a:lstStyle/>
          <a:p>
            <a:r>
              <a:rPr lang="en-IN" dirty="0">
                <a:solidFill>
                  <a:srgbClr val="C00000"/>
                </a:solidFill>
              </a:rPr>
              <a:t>Note</a:t>
            </a:r>
            <a:r>
              <a:rPr lang="en-IN" dirty="0"/>
              <a:t> that a table with a </a:t>
            </a:r>
            <a:r>
              <a:rPr lang="en-IN" b="1" dirty="0"/>
              <a:t>foreign</a:t>
            </a:r>
            <a:r>
              <a:rPr lang="en-IN" dirty="0"/>
              <a:t> </a:t>
            </a:r>
            <a:r>
              <a:rPr lang="en-IN" b="1" dirty="0"/>
              <a:t>key</a:t>
            </a:r>
            <a:r>
              <a:rPr lang="en-IN" dirty="0"/>
              <a:t> that references another table's primary key is MUL</a:t>
            </a:r>
          </a:p>
        </p:txBody>
      </p:sp>
      <p:sp>
        <p:nvSpPr>
          <p:cNvPr id="8" name="Rectangle 7">
            <a:extLst>
              <a:ext uri="{FF2B5EF4-FFF2-40B4-BE49-F238E27FC236}">
                <a16:creationId xmlns:a16="http://schemas.microsoft.com/office/drawing/2014/main" id="{08DFAF80-F40D-4140-9E3D-E24B08960F74}"/>
              </a:ext>
            </a:extLst>
          </p:cNvPr>
          <p:cNvSpPr/>
          <p:nvPr/>
        </p:nvSpPr>
        <p:spPr>
          <a:xfrm>
            <a:off x="2003920" y="3154437"/>
            <a:ext cx="5136159" cy="400110"/>
          </a:xfrm>
          <a:prstGeom prst="rect">
            <a:avLst/>
          </a:prstGeom>
        </p:spPr>
        <p:txBody>
          <a:bodyPr wrap="squar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97529861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a:solidFill>
                  <a:schemeClr val="bg2">
                    <a:lumMod val="50000"/>
                  </a:schemeClr>
                </a:solidFill>
                <a:latin typeface="Arial" pitchFamily="34" charset="0"/>
                <a:cs typeface="Arial" pitchFamily="34" charset="0"/>
              </a:rPr>
              <a:t>Candidate 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70271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14908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
        <p:nvSpPr>
          <p:cNvPr id="4" name="Rectangle 3">
            <a:extLst>
              <a:ext uri="{FF2B5EF4-FFF2-40B4-BE49-F238E27FC236}">
                <a16:creationId xmlns:a16="http://schemas.microsoft.com/office/drawing/2014/main" id="{1EE5D1A6-3E4F-4397-945C-83FCBAF12485}"/>
              </a:ext>
            </a:extLst>
          </p:cNvPr>
          <p:cNvSpPr/>
          <p:nvPr/>
        </p:nvSpPr>
        <p:spPr>
          <a:xfrm>
            <a:off x="138544" y="5013176"/>
            <a:ext cx="8853055" cy="64633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88485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41439225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0762361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56506"/>
            <a:ext cx="8991600" cy="710964"/>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52409"/>
            <a:ext cx="8991600" cy="7109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0292875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1196078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8694238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646331"/>
          </a:xfrm>
          <a:prstGeom prst="rect">
            <a:avLst/>
          </a:prstGeom>
          <a:noFill/>
        </p:spPr>
        <p:txBody>
          <a:bodyPr wrap="square">
            <a:spAutoFit/>
          </a:bodyPr>
          <a:lstStyle/>
          <a:p>
            <a:pPr algn="just"/>
            <a:r>
              <a:rPr lang="en-IN" dirty="0">
                <a:solidFill>
                  <a:srgbClr val="006C86"/>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COL2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COL3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37474344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3276304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solidFill>
                  <a:srgbClr val="006C86"/>
                </a:solidFill>
                <a:latin typeface="Segoe UI Light" panose="020B0502040204020203" pitchFamily="34" charset="0"/>
                <a:cs typeface="Segoe UI Light" panose="020B0502040204020203" pitchFamily="34" charset="0"/>
              </a:rPr>
              <a:t>The UNIQUE constraint uniquely identifies each record in a database table. The UNIQUE and PRIMARY KEY constraints both provide a guarantee for uniqueness for a column or set of columns.</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366263864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76200" y="2905703"/>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u_user_id UNIQUE KEY </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52400" y="5096470"/>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UNIQUE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9884113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59928681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0142151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11820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21693" y="4869160"/>
            <a:ext cx="8869907" cy="646331"/>
          </a:xfrm>
          <a:prstGeom prst="rect">
            <a:avLst/>
          </a:prstGeom>
          <a:solidFill>
            <a:schemeClr val="bg1"/>
          </a:solidFill>
        </p:spPr>
        <p:txBody>
          <a:bodyPr wrap="square">
            <a:spAutoFit/>
          </a:bodyPr>
          <a:lstStyle/>
          <a:p>
            <a:r>
              <a:rPr lang="en-IN" dirty="0">
                <a:solidFill>
                  <a:srgbClr val="0089A4"/>
                </a:solidFill>
                <a:latin typeface="Liberation Mono"/>
                <a:cs typeface="Arial" panose="020B0604020202020204" pitchFamily="34" charset="0"/>
              </a:rPr>
              <a:t>The table containing the FOREIGN KEY is referred to as the </a:t>
            </a:r>
            <a:r>
              <a:rPr lang="en-IN" dirty="0">
                <a:solidFill>
                  <a:srgbClr val="FF0000"/>
                </a:solidFill>
                <a:latin typeface="Liberation Mono"/>
                <a:cs typeface="Arial" panose="020B0604020202020204" pitchFamily="34" charset="0"/>
              </a:rPr>
              <a:t>child table</a:t>
            </a:r>
            <a:r>
              <a:rPr lang="en-IN" dirty="0">
                <a:solidFill>
                  <a:srgbClr val="0089A4"/>
                </a:solidFill>
                <a:latin typeface="Liberation Mono"/>
                <a:cs typeface="Arial" panose="020B0604020202020204" pitchFamily="34" charset="0"/>
              </a:rPr>
              <a:t>, and the table containing the PRIMARY KEY (referenced key) is the </a:t>
            </a:r>
            <a:r>
              <a:rPr lang="en-IN" dirty="0">
                <a:solidFill>
                  <a:srgbClr val="FF0000"/>
                </a:solidFill>
                <a:latin typeface="Liberation Mono"/>
                <a:cs typeface="Arial" panose="020B0604020202020204" pitchFamily="34" charset="0"/>
              </a:rPr>
              <a:t>parent table</a:t>
            </a:r>
            <a:r>
              <a:rPr lang="en-IN" dirty="0">
                <a:solidFill>
                  <a:srgbClr val="0089A4"/>
                </a:solidFill>
                <a:latin typeface="Liberation Mono"/>
                <a:cs typeface="Arial" panose="020B0604020202020204" pitchFamily="34" charset="0"/>
              </a:rPr>
              <a:t>.</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
        <p:nvSpPr>
          <p:cNvPr id="6" name="Rectangle 5">
            <a:extLst>
              <a:ext uri="{FF2B5EF4-FFF2-40B4-BE49-F238E27FC236}">
                <a16:creationId xmlns:a16="http://schemas.microsoft.com/office/drawing/2014/main" id="{DAD5B629-DB0F-4168-8000-8E7569A8A8E4}"/>
              </a:ext>
            </a:extLst>
          </p:cNvPr>
          <p:cNvSpPr/>
          <p:nvPr/>
        </p:nvSpPr>
        <p:spPr>
          <a:xfrm>
            <a:off x="5617784" y="5652537"/>
            <a:ext cx="3450621" cy="584775"/>
          </a:xfrm>
          <a:prstGeom prst="rect">
            <a:avLst/>
          </a:prstGeom>
        </p:spPr>
        <p:txBody>
          <a:bodyPr wrap="square">
            <a:spAutoFit/>
          </a:bodyPr>
          <a:lstStyle/>
          <a:p>
            <a:r>
              <a:rPr lang="en-US" sz="1600" dirty="0">
                <a:solidFill>
                  <a:schemeClr val="accent6">
                    <a:lumMod val="75000"/>
                  </a:schemeClr>
                </a:solidFill>
                <a:latin typeface="Verdana" panose="020B0604030504040204" pitchFamily="34" charset="0"/>
              </a:rPr>
              <a:t>A FOREIGN KEY is a key used to link multiple tables together.</a:t>
            </a:r>
            <a:endParaRPr lang="en-IN" sz="1600" dirty="0">
              <a:solidFill>
                <a:schemeClr val="accent6">
                  <a:lumMod val="75000"/>
                </a:schemeClr>
              </a:solidFill>
            </a:endParaRPr>
          </a:p>
        </p:txBody>
      </p:sp>
    </p:spTree>
    <p:extLst>
      <p:ext uri="{BB962C8B-B14F-4D97-AF65-F5344CB8AC3E}">
        <p14:creationId xmlns:p14="http://schemas.microsoft.com/office/powerpoint/2010/main" val="146959609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chemeClr val="bg1"/>
          </a:solidFill>
        </p:spPr>
        <p:txBody>
          <a:bodyPr wrap="square">
            <a:spAutoFit/>
          </a:bodyPr>
          <a:lstStyle/>
          <a:p>
            <a:r>
              <a:rPr lang="en-IN" sz="2000" dirty="0"/>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214282" y="4614644"/>
            <a:ext cx="8643998" cy="1600438"/>
          </a:xfrm>
          <a:prstGeom prst="rect">
            <a:avLst/>
          </a:prstGeom>
        </p:spPr>
        <p:txBody>
          <a:bodyPr wrap="square">
            <a:spAutoFit/>
          </a:bodyPr>
          <a:lstStyle/>
          <a:p>
            <a:r>
              <a:rPr lang="en-US" dirty="0">
                <a:solidFill>
                  <a:srgbClr val="E01E1E"/>
                </a:solidFill>
              </a:rPr>
              <a:t>Note: </a:t>
            </a:r>
          </a:p>
          <a:p>
            <a:r>
              <a:rPr lang="en-US" dirty="0">
                <a:solidFill>
                  <a:srgbClr val="006C86"/>
                </a:solidFill>
              </a:rPr>
              <a:t>Parent and child tables must use the same storage engine, and they cannot be defined as temporary tables.</a:t>
            </a:r>
          </a:p>
          <a:p>
            <a:endParaRPr lang="en-US" sz="800" dirty="0">
              <a:solidFill>
                <a:srgbClr val="006C86"/>
              </a:solidFill>
            </a:endParaRPr>
          </a:p>
          <a:p>
            <a:r>
              <a:rPr lang="en-US" dirty="0">
                <a:solidFill>
                  <a:srgbClr val="006C86"/>
                </a:solidFill>
              </a:rPr>
              <a:t>If the CONSTRAINT symbol clause is not defined, or a symbol is not included then.</a:t>
            </a:r>
          </a:p>
          <a:p>
            <a:r>
              <a:rPr lang="en-US" dirty="0">
                <a:solidFill>
                  <a:srgbClr val="006C86"/>
                </a:solidFill>
              </a:rPr>
              <a:t>For InnoDB tables, a constraint name is generated automatically.</a:t>
            </a:r>
          </a:p>
        </p:txBody>
      </p:sp>
    </p:spTree>
    <p:extLst>
      <p:ext uri="{BB962C8B-B14F-4D97-AF65-F5344CB8AC3E}">
        <p14:creationId xmlns:p14="http://schemas.microsoft.com/office/powerpoint/2010/main" val="83457677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48460" y="4804083"/>
            <a:ext cx="6075784" cy="584775"/>
          </a:xfrm>
          <a:prstGeom prst="rect">
            <a:avLst/>
          </a:prstGeom>
          <a:noFill/>
        </p:spPr>
        <p:txBody>
          <a:bodyPr wrap="square">
            <a:spAutoFit/>
          </a:bodyPr>
          <a:lstStyle/>
          <a:p>
            <a:pPr algn="just"/>
            <a:r>
              <a:rPr lang="en-IN" sz="1600" dirty="0">
                <a:solidFill>
                  <a:srgbClr val="0070C0"/>
                </a:solidFill>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val="125772107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MODULE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,subject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description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pk_id_subject primary key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id, subject</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STUDENT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 ModuleID </a:t>
            </a:r>
            <a:r>
              <a:rPr lang="en-IN" dirty="0">
                <a:solidFill>
                  <a:srgbClr val="834689"/>
                </a:solidFill>
                <a:latin typeface="Liberation Mono"/>
              </a:rPr>
              <a:t>int</a:t>
            </a:r>
            <a:r>
              <a:rPr lang="en-IN" dirty="0">
                <a:latin typeface="Liberation Mono"/>
                <a:cs typeface="Arial" panose="020B0604020202020204" pitchFamily="34" charset="0"/>
              </a:rPr>
              <a:t>, subjectID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address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fk_ModuleId_subjectID foreign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ModuleID</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references module(id</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428251686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764704"/>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chemeClr val="bg1">
              <a:lumMod val="95000"/>
            </a:schemeClr>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4936232" y="1544797"/>
            <a:ext cx="4114800" cy="646331"/>
          </a:xfrm>
          <a:prstGeom prst="rect">
            <a:avLst/>
          </a:prstGeom>
          <a:noFill/>
        </p:spPr>
        <p:txBody>
          <a:bodyPr wrap="square">
            <a:spAutoFit/>
          </a:bodyPr>
          <a:lstStyle/>
          <a:p>
            <a:r>
              <a:rPr lang="en-IN" dirty="0">
                <a:solidFill>
                  <a:srgbClr val="00B050"/>
                </a:solidFill>
              </a:rPr>
              <a:t>Cascaded FOREIGN KEY actions do not activate triggers.</a:t>
            </a:r>
          </a:p>
        </p:txBody>
      </p:sp>
      <p:sp>
        <p:nvSpPr>
          <p:cNvPr id="7" name="Rectangle 6">
            <a:extLst>
              <a:ext uri="{FF2B5EF4-FFF2-40B4-BE49-F238E27FC236}">
                <a16:creationId xmlns:a16="http://schemas.microsoft.com/office/drawing/2014/main" id="{164EDEB9-F6C6-41A6-BA50-B7A731DD35CA}"/>
              </a:ext>
            </a:extLst>
          </p:cNvPr>
          <p:cNvSpPr/>
          <p:nvPr/>
        </p:nvSpPr>
        <p:spPr>
          <a:xfrm>
            <a:off x="227554" y="4540774"/>
            <a:ext cx="8535446" cy="338554"/>
          </a:xfrm>
          <a:prstGeom prst="rect">
            <a:avLst/>
          </a:prstGeom>
        </p:spPr>
        <p:txBody>
          <a:bodyPr wrap="square">
            <a:spAutoFit/>
          </a:bodyPr>
          <a:lstStyle/>
          <a:p>
            <a:r>
              <a:rPr lang="en-IN" sz="1600" dirty="0">
                <a:solidFill>
                  <a:srgbClr val="006C86"/>
                </a:solidFill>
              </a:rPr>
              <a:t>For an ON DELETE or ON UPDATE that is not specified, the default action is always NO ACTION.  </a:t>
            </a:r>
          </a:p>
        </p:txBody>
      </p:sp>
    </p:spTree>
    <p:extLst>
      <p:ext uri="{BB962C8B-B14F-4D97-AF65-F5344CB8AC3E}">
        <p14:creationId xmlns:p14="http://schemas.microsoft.com/office/powerpoint/2010/main" val="14859476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79512" y="887809"/>
            <a:ext cx="8784976" cy="3693319"/>
          </a:xfrm>
          <a:prstGeom prst="rect">
            <a:avLst/>
          </a:prstGeom>
        </p:spPr>
        <p:txBody>
          <a:bodyPr wrap="square">
            <a:spAutoFit/>
          </a:bodyPr>
          <a:lstStyle/>
          <a:p>
            <a:r>
              <a:rPr lang="en-IN" dirty="0">
                <a:solidFill>
                  <a:srgbClr val="2658E6"/>
                </a:solidFill>
              </a:rPr>
              <a:t>SET</a:t>
            </a:r>
            <a:r>
              <a:rPr lang="en-IN" dirty="0">
                <a:solidFill>
                  <a:srgbClr val="006C86"/>
                </a:solidFill>
              </a:rPr>
              <a:t> </a:t>
            </a:r>
            <a:r>
              <a:rPr lang="en-IN" dirty="0">
                <a:solidFill>
                  <a:srgbClr val="2658E6"/>
                </a:solidFill>
              </a:rPr>
              <a:t>NULL</a:t>
            </a:r>
            <a:r>
              <a:rPr lang="en-IN" dirty="0"/>
              <a:t>: Delete or update the row from the parent table and set the foreign key column or columns in the child table to NULL. If you specify a SET NULL action, make sure that you have not declared the columns in the child table as NOT NULL.</a:t>
            </a:r>
          </a:p>
          <a:p>
            <a:endParaRPr lang="en-IN" dirty="0"/>
          </a:p>
          <a:p>
            <a:r>
              <a:rPr lang="en-IN" dirty="0">
                <a:solidFill>
                  <a:srgbClr val="2658E6"/>
                </a:solidFill>
              </a:rPr>
              <a:t>RESTRICT</a:t>
            </a:r>
            <a:r>
              <a:rPr lang="en-IN" dirty="0"/>
              <a:t>: Rejects the delete or update operation for the parent table. Specifying RESTRICT (or NO ACTION) is the same as omitting the ON DELETE or ON UPDATE clause.</a:t>
            </a:r>
          </a:p>
          <a:p>
            <a:endParaRPr lang="en-IN" dirty="0"/>
          </a:p>
          <a:p>
            <a:r>
              <a:rPr lang="en-IN" dirty="0">
                <a:solidFill>
                  <a:srgbClr val="2658E6"/>
                </a:solidFill>
              </a:rPr>
              <a:t>NO</a:t>
            </a:r>
            <a:r>
              <a:rPr lang="en-IN" dirty="0"/>
              <a:t> </a:t>
            </a:r>
            <a:r>
              <a:rPr lang="en-IN" dirty="0">
                <a:solidFill>
                  <a:srgbClr val="2658E6"/>
                </a:solidFill>
              </a:rPr>
              <a:t>ACTION</a:t>
            </a:r>
            <a:r>
              <a:rPr lang="en-IN" dirty="0"/>
              <a:t>:  Is equivalent to RESTRICT. The MySQL Server rejects the delete or update operation for the parent table if there is a related foreign key value in the referenced table.</a:t>
            </a:r>
          </a:p>
          <a:p>
            <a:endParaRPr lang="en-IN" dirty="0"/>
          </a:p>
          <a:p>
            <a:r>
              <a:rPr lang="en-IN" dirty="0">
                <a:solidFill>
                  <a:srgbClr val="2658E6"/>
                </a:solidFill>
              </a:rPr>
              <a:t>SET</a:t>
            </a:r>
            <a:r>
              <a:rPr lang="en-IN" dirty="0"/>
              <a:t> </a:t>
            </a:r>
            <a:r>
              <a:rPr lang="en-IN" dirty="0">
                <a:solidFill>
                  <a:srgbClr val="2658E6"/>
                </a:solidFill>
              </a:rPr>
              <a:t>DEFAULT</a:t>
            </a:r>
            <a:r>
              <a:rPr lang="en-IN" dirty="0"/>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83338261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76200" y="2971800"/>
            <a:ext cx="8991600" cy="1384995"/>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2658E6"/>
                </a:solidFill>
              </a:rPr>
              <a:t>CASCADE</a:t>
            </a:r>
            <a:r>
              <a:rPr lang="en-IN" dirty="0"/>
              <a:t>: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solidFill>
                  <a:srgbClr val="2658E6"/>
                </a:solidFill>
              </a:rPr>
              <a:t>SET</a:t>
            </a:r>
            <a:r>
              <a:rPr lang="en-IN" dirty="0"/>
              <a:t> </a:t>
            </a:r>
            <a:r>
              <a:rPr lang="en-IN" dirty="0">
                <a:solidFill>
                  <a:srgbClr val="2658E6"/>
                </a:solidFill>
              </a:rPr>
              <a:t>NULL</a:t>
            </a:r>
            <a:r>
              <a:rPr lang="en-IN" dirty="0"/>
              <a:t>: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90029793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659922"/>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4294837"/>
            <a:ext cx="7072362" cy="646331"/>
          </a:xfrm>
          <a:prstGeom prst="rect">
            <a:avLst/>
          </a:prstGeom>
        </p:spPr>
        <p:txBody>
          <a:bodyPr wrap="square">
            <a:spAutoFit/>
          </a:bodyPr>
          <a:lstStyle/>
          <a:p>
            <a:r>
              <a:rPr lang="en-US" dirty="0">
                <a:solidFill>
                  <a:srgbClr val="006C86"/>
                </a:solidFill>
              </a:rPr>
              <a:t>Prior to MySQL 8.0.16, CREATE TABLE permits only the following limited version of table CHECK constraint syntax, which is parsed and ignored.</a:t>
            </a:r>
          </a:p>
        </p:txBody>
      </p:sp>
      <p:grpSp>
        <p:nvGrpSpPr>
          <p:cNvPr id="22" name="Group 21">
            <a:extLst>
              <a:ext uri="{FF2B5EF4-FFF2-40B4-BE49-F238E27FC236}">
                <a16:creationId xmlns:a16="http://schemas.microsoft.com/office/drawing/2014/main" id="{485BEEF7-C4F7-42B1-BA35-CAF136A7F841}"/>
              </a:ext>
            </a:extLst>
          </p:cNvPr>
          <p:cNvGrpSpPr/>
          <p:nvPr/>
        </p:nvGrpSpPr>
        <p:grpSpPr>
          <a:xfrm>
            <a:off x="4572000" y="620688"/>
            <a:ext cx="3962400" cy="1558275"/>
            <a:chOff x="4572000" y="620688"/>
            <a:chExt cx="3962400" cy="1558275"/>
          </a:xfrm>
        </p:grpSpPr>
        <p:grpSp>
          <p:nvGrpSpPr>
            <p:cNvPr id="6" name="Group 5">
              <a:extLst>
                <a:ext uri="{FF2B5EF4-FFF2-40B4-BE49-F238E27FC236}">
                  <a16:creationId xmlns:a16="http://schemas.microsoft.com/office/drawing/2014/main" id="{62D5F524-88BD-4CF0-9A23-FE7B4329A8BD}"/>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75E406B5-A1E6-4472-9256-7180BC098746}"/>
                  </a:ext>
                </a:extLst>
              </p:cNvPr>
              <p:cNvPicPr>
                <a:picLocks noChangeAspect="1"/>
              </p:cNvPicPr>
              <p:nvPr/>
            </p:nvPicPr>
            <p:blipFill>
              <a:blip r:embed="rId2"/>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2DA2F098-1D58-4539-B654-4D32E9DDB893}"/>
                  </a:ext>
                </a:extLst>
              </p:cNvPr>
              <p:cNvPicPr>
                <a:picLocks noChangeAspect="1"/>
              </p:cNvPicPr>
              <p:nvPr/>
            </p:nvPicPr>
            <p:blipFill>
              <a:blip r:embed="rId3"/>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C16BFD9-3CE4-4A01-949B-3B48485BE111}"/>
                  </a:ext>
                </a:extLst>
              </p:cNvPr>
              <p:cNvPicPr>
                <a:picLocks noChangeAspect="1"/>
              </p:cNvPicPr>
              <p:nvPr/>
            </p:nvPicPr>
            <p:blipFill>
              <a:blip r:embed="rId4"/>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7E0D4A89-92B2-429C-99B5-A2319D9A55C5}"/>
                  </a:ext>
                </a:extLst>
              </p:cNvPr>
              <p:cNvPicPr>
                <a:picLocks noChangeAspect="1"/>
              </p:cNvPicPr>
              <p:nvPr/>
            </p:nvPicPr>
            <p:blipFill>
              <a:blip r:embed="rId5"/>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18C3AC53-3F16-4647-83D9-0DCC50907653}"/>
                  </a:ext>
                </a:extLst>
              </p:cNvPr>
              <p:cNvPicPr>
                <a:picLocks noChangeAspect="1"/>
              </p:cNvPicPr>
              <p:nvPr/>
            </p:nvPicPr>
            <p:blipFill>
              <a:blip r:embed="rId6"/>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5BEFB606-F7C9-4A2D-A817-A24B2A17D6FA}"/>
                  </a:ext>
                </a:extLst>
              </p:cNvPr>
              <p:cNvPicPr>
                <a:picLocks noChangeAspect="1"/>
              </p:cNvPicPr>
              <p:nvPr/>
            </p:nvPicPr>
            <p:blipFill>
              <a:blip r:embed="rId7"/>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8CA17CAD-2997-4519-99A1-D9D542D41B06}"/>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2CA1E3F-6726-4698-BBE2-36FA4C6F8A86}"/>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1DD9296D-F03F-49D8-A44D-7E2A80B58D32}"/>
              </a:ext>
            </a:extLst>
          </p:cNvPr>
          <p:cNvSpPr/>
          <p:nvPr/>
        </p:nvSpPr>
        <p:spPr>
          <a:xfrm>
            <a:off x="103494" y="229863"/>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Tree>
    <p:extLst>
      <p:ext uri="{BB962C8B-B14F-4D97-AF65-F5344CB8AC3E}">
        <p14:creationId xmlns:p14="http://schemas.microsoft.com/office/powerpoint/2010/main" val="408514119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340768"/>
            <a:ext cx="89916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chk_age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10" name="Rectangle 9"/>
          <p:cNvSpPr/>
          <p:nvPr/>
        </p:nvSpPr>
        <p:spPr>
          <a:xfrm>
            <a:off x="214282" y="3070701"/>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285720" y="3933056"/>
            <a:ext cx="8643998" cy="1295868"/>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INT,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7" name="Rectangle 6">
            <a:extLst>
              <a:ext uri="{FF2B5EF4-FFF2-40B4-BE49-F238E27FC236}">
                <a16:creationId xmlns:a16="http://schemas.microsoft.com/office/drawing/2014/main" id="{56DFA348-266B-4B91-BC2C-919F6B5018B2}"/>
              </a:ext>
            </a:extLst>
          </p:cNvPr>
          <p:cNvSpPr/>
          <p:nvPr/>
        </p:nvSpPr>
        <p:spPr>
          <a:xfrm>
            <a:off x="285720" y="5445224"/>
            <a:ext cx="8411524" cy="741870"/>
          </a:xfrm>
          <a:prstGeom prst="rect">
            <a:avLst/>
          </a:prstGeom>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CHK_ID </a:t>
            </a:r>
            <a:r>
              <a:rPr lang="en-IN" dirty="0">
                <a:latin typeface="Liberation Mono"/>
                <a:cs typeface="Arial" panose="020B0604020202020204" pitchFamily="34" charset="0"/>
              </a:rPr>
              <a:t>CHECK (ID &gt;10);</a:t>
            </a:r>
          </a:p>
          <a:p>
            <a:pPr marL="342900" indent="-342900">
              <a:lnSpc>
                <a:spcPct val="150000"/>
              </a:lnSpc>
              <a:buFont typeface="+mj-lt"/>
              <a:buAutoNum type="arabicPeriod"/>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02935589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 </a:t>
            </a:r>
            <a:r>
              <a:rPr lang="en-US" sz="2000" dirty="0">
                <a:solidFill>
                  <a:schemeClr val="bg1"/>
                </a:solidFill>
              </a:rPr>
              <a:t>IN, LIKE, and BETWEEN </a:t>
            </a:r>
            <a:r>
              <a:rPr lang="en-IN" sz="3200" b="1" i="1" dirty="0">
                <a:solidFill>
                  <a:srgbClr val="FFFF00"/>
                </a:solidFill>
                <a:latin typeface="Arial" pitchFamily="34" charset="0"/>
                <a:cs typeface="Arial" pitchFamily="34" charset="0"/>
              </a:rPr>
              <a:t>)</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79512" y="1490797"/>
            <a:ext cx="8501122" cy="286232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63545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304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402935589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351089345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305904026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324082875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val="8189666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739485"/>
          </a:xfrm>
          <a:prstGeom prst="rect">
            <a:avLst/>
          </a:prstGeom>
          <a:noFill/>
        </p:spPr>
        <p:txBody>
          <a:bodyPr wrap="square">
            <a:spAutoFit/>
          </a:bodyPr>
          <a:lstStyle/>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does not cause </a:t>
            </a:r>
            <a:r>
              <a:rPr lang="en-IN" i="1" dirty="0">
                <a:solidFill>
                  <a:srgbClr val="00B0F0"/>
                </a:solidFill>
                <a:latin typeface="Gill Sans MT (Body)"/>
                <a:cs typeface="Arial" panose="020B0604020202020204" pitchFamily="34" charset="0"/>
              </a:rPr>
              <a:t>ON</a:t>
            </a:r>
            <a:r>
              <a:rPr lang="en-IN" dirty="0">
                <a:solidFill>
                  <a:srgbClr val="00B0F0"/>
                </a:solidFill>
                <a:latin typeface="Gill Sans MT (Body)"/>
                <a:cs typeface="Arial" panose="020B0604020202020204" pitchFamily="34" charset="0"/>
              </a:rPr>
              <a:t> </a:t>
            </a:r>
            <a:r>
              <a:rPr lang="en-IN" i="1" dirty="0">
                <a:solidFill>
                  <a:srgbClr val="00B0F0"/>
                </a:solidFill>
                <a:latin typeface="Gill Sans MT (Body)"/>
                <a:cs typeface="Arial" panose="020B0604020202020204" pitchFamily="34" charset="0"/>
              </a:rPr>
              <a:t>DELETE</a:t>
            </a:r>
            <a:r>
              <a:rPr lang="en-IN" dirty="0">
                <a:solidFill>
                  <a:srgbClr val="00B0F0"/>
                </a:solidFill>
                <a:latin typeface="Gill Sans MT (Body)"/>
                <a:cs typeface="Arial" panose="020B0604020202020204" pitchFamily="34" charset="0"/>
              </a:rPr>
              <a:t> triggers to fire.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dirty="0">
              <a:solidFill>
                <a:srgbClr val="00B0F0"/>
              </a:solidFill>
              <a:latin typeface="Gill Sans MT (Body)"/>
            </a:endParaRPr>
          </a:p>
          <a:p>
            <a:pPr marL="285750" indent="-285750">
              <a:buFont typeface="Arial" panose="020B0604020202020204" pitchFamily="34" charset="0"/>
              <a:buChar char="•"/>
            </a:pPr>
            <a:r>
              <a:rPr lang="en-IN" i="1" dirty="0">
                <a:solidFill>
                  <a:srgbClr val="00B0F0"/>
                </a:solidFill>
                <a:latin typeface="Gill Sans MT (Body)"/>
              </a:rPr>
              <a:t>Truncate</a:t>
            </a:r>
            <a:r>
              <a:rPr lang="en-IN" dirty="0">
                <a:solidFill>
                  <a:srgbClr val="00B0F0"/>
                </a:solidFill>
                <a:latin typeface="Gill Sans MT (Body)"/>
              </a:rPr>
              <a:t> retain Identity and reset to the seed </a:t>
            </a:r>
            <a:r>
              <a:rPr lang="en-IN" i="1" dirty="0">
                <a:solidFill>
                  <a:srgbClr val="C74C49"/>
                </a:solidFill>
                <a:latin typeface="Gill Sans MT (Body)"/>
              </a:rPr>
              <a:t>(start value) </a:t>
            </a:r>
            <a:r>
              <a:rPr lang="en-IN" dirty="0">
                <a:solidFill>
                  <a:srgbClr val="00B0F0"/>
                </a:solidFill>
                <a:latin typeface="Gill Sans MT (Body)"/>
              </a:rPr>
              <a:t>value.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dirty="0">
                <a:solidFill>
                  <a:srgbClr val="00B0F0"/>
                </a:solidFill>
                <a:latin typeface="Gill Sans MT (Body)"/>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60423138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52213122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923330"/>
          </a:xfrm>
          <a:prstGeom prst="rect">
            <a:avLst/>
          </a:prstGeom>
        </p:spPr>
        <p:txBody>
          <a:bodyPr wrap="square">
            <a:spAutoFit/>
          </a:bodyPr>
          <a:lstStyle/>
          <a:p>
            <a:r>
              <a:rPr lang="en-US" dirty="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214282" y="3429001"/>
            <a:ext cx="8715436" cy="1200329"/>
          </a:xfrm>
          <a:prstGeom prst="rect">
            <a:avLst/>
          </a:prstGeom>
        </p:spPr>
        <p:txBody>
          <a:bodyPr wrap="square">
            <a:spAutoFit/>
          </a:bodyPr>
          <a:lstStyle/>
          <a:p>
            <a:r>
              <a:rPr lang="en-US" dirty="0"/>
              <a:t>There are 2 types of Views in SQL: Simple View and Complex View. </a:t>
            </a:r>
            <a:r>
              <a:rPr lang="en-US" b="1" dirty="0"/>
              <a:t>Simple views </a:t>
            </a:r>
            <a:r>
              <a:rPr lang="en-US" dirty="0"/>
              <a:t>can only contain a single base table. </a:t>
            </a:r>
            <a:r>
              <a:rPr lang="en-US" b="1" dirty="0"/>
              <a:t>Complex views</a:t>
            </a:r>
            <a:r>
              <a:rPr lang="en-US" dirty="0"/>
              <a:t> can be constructed on more than one base table. In particular, complex views can contain: join conditions, a group by clause, a order by clause.</a:t>
            </a:r>
          </a:p>
        </p:txBody>
      </p:sp>
    </p:spTree>
    <p:extLst>
      <p:ext uri="{BB962C8B-B14F-4D97-AF65-F5344CB8AC3E}">
        <p14:creationId xmlns:p14="http://schemas.microsoft.com/office/powerpoint/2010/main" val="24065616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76200" y="5517232"/>
            <a:ext cx="6027612" cy="400110"/>
          </a:xfrm>
          <a:prstGeom prst="rect">
            <a:avLst/>
          </a:prstGeom>
        </p:spPr>
        <p:txBody>
          <a:bodyPr wrap="none">
            <a:spAutoFit/>
          </a:bodyPr>
          <a:lstStyle/>
          <a:p>
            <a:r>
              <a:rPr lang="en-IN" sz="2000" dirty="0">
                <a:solidFill>
                  <a:srgbClr val="FF0000"/>
                </a:solidFill>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11610"/>
            <a:ext cx="8991600" cy="3385542"/>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There is a subquery in the SELECT clause.</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SQL statement defining the view joins tables.</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One of the tables in the FROM clause is a non-updatable view.</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76200" y="2996625"/>
            <a:ext cx="8991600" cy="584775"/>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76200" y="1322765"/>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03596" y="2876743"/>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76200"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94326" y="3537590"/>
            <a:ext cx="8870162" cy="2123658"/>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285720" y="3429000"/>
            <a:ext cx="8572560" cy="1938992"/>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04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a:solidFill>
                  <a:srgbClr val="0077AA"/>
                </a:solidFill>
                <a:latin typeface="Liberation Mono"/>
              </a:rPr>
              <a:t>proc_parameter:</a:t>
            </a:r>
          </a:p>
          <a:p>
            <a:pPr>
              <a:spcAft>
                <a:spcPts val="0"/>
              </a:spcAft>
            </a:pPr>
            <a:r>
              <a:rPr lang="en-IN" dirty="0">
                <a:solidFill>
                  <a:srgbClr val="0077AA"/>
                </a:solidFill>
                <a:latin typeface="Liberation Mono"/>
              </a:rPr>
              <a:t>    [ IN | OUT | INOUT ] param_name type</a:t>
            </a:r>
          </a:p>
          <a:p>
            <a:pPr>
              <a:spcAft>
                <a:spcPts val="0"/>
              </a:spcAft>
            </a:pPr>
            <a:endParaRPr lang="en-IN" dirty="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spcAft>
                <a:spcPts val="0"/>
              </a:spcAft>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52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52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42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42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val="2659976954"/>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42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696375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7639072"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1676400" y="5562600"/>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71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Table structure for XML file and load XML file.</a:t>
            </a:r>
          </a:p>
        </p:txBody>
      </p:sp>
      <p:sp>
        <p:nvSpPr>
          <p:cNvPr id="11" name="Rectangle 10"/>
          <p:cNvSpPr/>
          <p:nvPr/>
        </p:nvSpPr>
        <p:spPr>
          <a:xfrm>
            <a:off x="71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Gentium Basic"/>
              </a:rPr>
              <a:t>Domain Constraint =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a:t>. </a:t>
            </a:r>
            <a:r>
              <a:rPr lang="en-IN"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a:t>
            </a:r>
          </a:p>
          <a:p>
            <a:pPr>
              <a:lnSpc>
                <a:spcPct val="150000"/>
              </a:lnSpc>
            </a:pPr>
            <a:r>
              <a:rPr lang="en-IN" b="1" i="1" dirty="0">
                <a:solidFill>
                  <a:srgbClr val="006C86"/>
                </a:solidFill>
              </a:rPr>
              <a:t>Referential</a:t>
            </a:r>
            <a:r>
              <a:rPr lang="en-IN" dirty="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a:solidFill>
                  <a:srgbClr val="006C86"/>
                </a:solidFill>
              </a:rPr>
              <a:t>Domain</a:t>
            </a:r>
            <a:r>
              <a:rPr lang="en-IN" i="1" dirty="0">
                <a:solidFill>
                  <a:srgbClr val="006C86"/>
                </a:solidFill>
              </a:rPr>
              <a:t> </a:t>
            </a:r>
            <a:r>
              <a:rPr lang="en-IN" b="1" i="1" dirty="0">
                <a:solidFill>
                  <a:srgbClr val="006C86"/>
                </a:solidFill>
              </a:rPr>
              <a:t>integrity</a:t>
            </a:r>
            <a:r>
              <a:rPr lang="en-IN" i="1" dirty="0">
                <a:solidFill>
                  <a:srgbClr val="006C86"/>
                </a:solidFill>
              </a:rPr>
              <a:t> </a:t>
            </a:r>
            <a:r>
              <a:rPr lang="en-IN" dirty="0">
                <a:solidFill>
                  <a:srgbClr val="006C86"/>
                </a:solidFill>
              </a:rPr>
              <a:t>A 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285720" y="1357298"/>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5" name="Rectangle 4"/>
          <p:cNvSpPr/>
          <p:nvPr/>
        </p:nvSpPr>
        <p:spPr>
          <a:xfrm>
            <a:off x="214282" y="1357298"/>
            <a:ext cx="8643998" cy="5386090"/>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214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Load and select  data from external XML file</a:t>
            </a: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Interview questions</a:t>
            </a: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32657"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a:t>
            </a:r>
          </a:p>
        </p:txBody>
      </p:sp>
      <p:sp>
        <p:nvSpPr>
          <p:cNvPr id="2" name="Rectangle 1"/>
          <p:cNvSpPr/>
          <p:nvPr/>
        </p:nvSpPr>
        <p:spPr>
          <a:xfrm>
            <a:off x="145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428596" y="4857760"/>
            <a:ext cx="4060727"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3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algn="l"/>
                      <a:r>
                        <a:rPr lang="en-IN" sz="1200" b="1" i="1" dirty="0">
                          <a:latin typeface="Arial" panose="020B0604020202020204" pitchFamily="34" charset="0"/>
                          <a:cs typeface="Arial" panose="020B0604020202020204" pitchFamily="34" charset="0"/>
                          <a:hlinkClick r:id="rId9" action="ppaction://hlinksldjump"/>
                        </a:rPr>
                        <a:t>Commit and Rollback</a:t>
                      </a:r>
                      <a:endParaRPr lang="en-US" sz="1200" b="1" i="1" dirty="0">
                        <a:latin typeface="Arial" pitchFamily="34" charset="0"/>
                        <a:cs typeface="Arial" pitchFamily="34" charset="0"/>
                      </a:endParaRPr>
                    </a:p>
                  </a:txBody>
                  <a:tcPr anchor="ct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8496614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err="1">
                <a:latin typeface="Calibri" panose="020F0502020204030204" pitchFamily="34" charset="0"/>
                <a:ea typeface="Calibri" panose="020F0502020204030204" pitchFamily="34" charset="0"/>
                <a:cs typeface="Calibri" panose="020F0502020204030204" pitchFamily="34" charset="0"/>
              </a:rPr>
              <a:t>OrderDate</a:t>
            </a:r>
            <a:endParaRPr lang="en-IN"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616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02" y="3500438"/>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rgbClr val="006C86"/>
                </a:solidFill>
              </a:rPr>
              <a:t>Data objects</a:t>
            </a:r>
          </a:p>
          <a:p>
            <a:pPr>
              <a:lnSpc>
                <a:spcPct val="150000"/>
              </a:lnSpc>
              <a:buFont typeface="Arial" pitchFamily="34" charset="0"/>
              <a:buChar char="•"/>
            </a:pPr>
            <a:r>
              <a:rPr lang="en-US" sz="2000" dirty="0">
                <a:solidFill>
                  <a:srgbClr val="006C86"/>
                </a:solidFill>
              </a:rPr>
              <a:t>The associations between different data objects</a:t>
            </a:r>
          </a:p>
          <a:p>
            <a:pPr>
              <a:lnSpc>
                <a:spcPct val="150000"/>
              </a:lnSpc>
              <a:buFont typeface="Arial" pitchFamily="34" charset="0"/>
              <a:buChar char="•"/>
            </a:pPr>
            <a:r>
              <a:rPr lang="en-US" sz="2000" dirty="0">
                <a:solidFill>
                  <a:srgbClr val="006C86"/>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kumimoji="0" lang="en-US" sz="1600" b="0" u="none" strike="noStrike" cap="none" normalizeH="0" baseline="0" dirty="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840160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a:solidFill>
                  <a:srgbClr val="006C86"/>
                </a:solidFill>
                <a:latin typeface="Open Sans"/>
              </a:rPr>
              <a:t>Branch { branch-ID, branch-name, branch-city, assets }</a:t>
            </a:r>
          </a:p>
          <a:p>
            <a:pPr>
              <a:buFont typeface="Monotype Sorts" pitchFamily="2" charset="2"/>
              <a:buNone/>
            </a:pPr>
            <a:r>
              <a:rPr lang="en-US" sz="2000" i="1" dirty="0">
                <a:solidFill>
                  <a:srgbClr val="006C86"/>
                </a:solidFill>
                <a:latin typeface="Open Sans"/>
              </a:rPr>
              <a:t>Customer { customer-id, customer-name, customer-street, customer-only }</a:t>
            </a:r>
          </a:p>
          <a:p>
            <a:pPr>
              <a:buFont typeface="Monotype Sorts" pitchFamily="2" charset="2"/>
              <a:buNone/>
            </a:pPr>
            <a:r>
              <a:rPr lang="en-US" sz="2000" i="1" dirty="0">
                <a:solidFill>
                  <a:srgbClr val="006C86"/>
                </a:solidFill>
                <a:latin typeface="Open Sans"/>
              </a:rPr>
              <a:t>Account { account-number, branch-ID, balance }</a:t>
            </a:r>
          </a:p>
          <a:p>
            <a:pPr>
              <a:buFont typeface="Monotype Sorts" pitchFamily="2" charset="2"/>
              <a:buNone/>
            </a:pPr>
            <a:r>
              <a:rPr lang="en-US" sz="2000" i="1" dirty="0">
                <a:solidFill>
                  <a:srgbClr val="006C86"/>
                </a:solidFill>
                <a:latin typeface="Open Sans"/>
              </a:rPr>
              <a:t>Loan { loan-number, branch-ID, amount }</a:t>
            </a:r>
          </a:p>
          <a:p>
            <a:pPr>
              <a:buFont typeface="Monotype Sorts" pitchFamily="2" charset="2"/>
              <a:buNone/>
            </a:pPr>
            <a:r>
              <a:rPr lang="en-US" sz="2000" i="1" dirty="0">
                <a:solidFill>
                  <a:srgbClr val="006C86"/>
                </a:solidFill>
                <a:latin typeface="Open Sans"/>
              </a:rPr>
              <a:t>Depositor { customer-id, account-number }</a:t>
            </a:r>
          </a:p>
          <a:p>
            <a:pPr>
              <a:buFont typeface="Monotype Sorts" pitchFamily="2" charset="2"/>
              <a:buNone/>
            </a:pPr>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val="33476875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228601" y="41148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228601" y="22860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8"/>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9"/>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0"/>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1"/>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8277881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a:t>Relation</a:t>
            </a:r>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42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Tree>
    <p:extLst>
      <p:ext uri="{BB962C8B-B14F-4D97-AF65-F5344CB8AC3E}">
        <p14:creationId xmlns:p14="http://schemas.microsoft.com/office/powerpoint/2010/main" val="3921954587"/>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1"/>
            <a:ext cx="883920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231577" y="1571614"/>
          <a:ext cx="8680845" cy="2786080"/>
        </p:xfrm>
        <a:graphic>
          <a:graphicData uri="http://schemas.openxmlformats.org/drawingml/2006/table">
            <a:tbl>
              <a:tblPr/>
              <a:tblGrid>
                <a:gridCol w="1736169">
                  <a:extLst>
                    <a:ext uri="{9D8B030D-6E8A-4147-A177-3AD203B41FA5}">
                      <a16:colId xmlns:a16="http://schemas.microsoft.com/office/drawing/2014/main" val="20000"/>
                    </a:ext>
                  </a:extLst>
                </a:gridCol>
                <a:gridCol w="1736169">
                  <a:extLst>
                    <a:ext uri="{9D8B030D-6E8A-4147-A177-3AD203B41FA5}">
                      <a16:colId xmlns:a16="http://schemas.microsoft.com/office/drawing/2014/main" val="20001"/>
                    </a:ext>
                  </a:extLst>
                </a:gridCol>
                <a:gridCol w="1736169">
                  <a:extLst>
                    <a:ext uri="{9D8B030D-6E8A-4147-A177-3AD203B41FA5}">
                      <a16:colId xmlns:a16="http://schemas.microsoft.com/office/drawing/2014/main" val="20002"/>
                    </a:ext>
                  </a:extLst>
                </a:gridCol>
                <a:gridCol w="1736169">
                  <a:extLst>
                    <a:ext uri="{9D8B030D-6E8A-4147-A177-3AD203B41FA5}">
                      <a16:colId xmlns:a16="http://schemas.microsoft.com/office/drawing/2014/main" val="20003"/>
                    </a:ext>
                  </a:extLst>
                </a:gridCol>
                <a:gridCol w="1736169">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152400" y="869090"/>
            <a:ext cx="8839200" cy="1938992"/>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a:t>
            </a:r>
            <a:r>
              <a:rPr lang="en-US" sz="2000" dirty="0"/>
              <a:t>Suppose for a new admission, until and unless a student opts for a branch, data of the student cannot be inserted, or else we will have to set the branch information as NULL.</a:t>
            </a:r>
          </a:p>
          <a:p>
            <a:r>
              <a:rPr lang="en-US" sz="2000" dirty="0"/>
              <a:t>Also, if we have to insert data of 100 students of same branch, then the branch information will be repeated for all those 100 students.</a:t>
            </a:r>
          </a:p>
          <a:p>
            <a:r>
              <a:rPr lang="en-US" sz="2000" dirty="0"/>
              <a:t>These is Insertion anomalies.</a:t>
            </a:r>
          </a:p>
        </p:txBody>
      </p:sp>
      <p:sp>
        <p:nvSpPr>
          <p:cNvPr id="3" name="Rectangle 2"/>
          <p:cNvSpPr/>
          <p:nvPr/>
        </p:nvSpPr>
        <p:spPr>
          <a:xfrm>
            <a:off x="152400" y="3127718"/>
            <a:ext cx="8839200" cy="1323439"/>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 </a:t>
            </a:r>
            <a:r>
              <a:rPr lang="en-US" sz="2000" dirty="0"/>
              <a:t>What if Mr. X leaves the college? or is no longer the HOD of computer science department? In that case all the student records will have to be updated, and if by mistake we miss any record, it will lead to data inconsistency. This is Updation anomaly.</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152400" y="4770792"/>
            <a:ext cx="8839200" cy="1323439"/>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US" sz="2000" dirty="0"/>
              <a:t>In our Student table, two different informations are kept together, Student information and Branch information. Hence, at the end of the academic year, if student records are deleted, we will also lose the branch information. This is Deletion anomaly.</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000100" y="3276600"/>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357158" y="642918"/>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357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257301" y="2420832"/>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357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257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152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147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143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143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000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143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285720" y="3276602"/>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143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785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857224" y="2500306"/>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357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606675" y="571481"/>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571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71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71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589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500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42844" y="714356"/>
            <a:ext cx="8786874"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00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357158"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642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285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249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 y="3350896"/>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71450" y="160338"/>
            <a:ext cx="448231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71450" y="802721"/>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24721</TotalTime>
  <Words>40740</Words>
  <Application>Microsoft Office PowerPoint</Application>
  <PresentationFormat>On-screen Show (4:3)</PresentationFormat>
  <Paragraphs>4531</Paragraphs>
  <Slides>524</Slides>
  <Notes>9</Notes>
  <HiddenSlides>101</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524</vt:i4>
      </vt:variant>
    </vt:vector>
  </HeadingPairs>
  <TitlesOfParts>
    <vt:vector size="559" baseType="lpstr">
      <vt:lpstr>SimSun</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PowerPoint Presentation</vt:lpstr>
      <vt:lpstr>PowerPoint Presentation</vt:lpstr>
      <vt:lpstr>PowerPoint Presentation</vt:lpstr>
      <vt:lpstr>Information Functions</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4769</cp:revision>
  <dcterms:created xsi:type="dcterms:W3CDTF">2015-10-09T06:09:34Z</dcterms:created>
  <dcterms:modified xsi:type="dcterms:W3CDTF">2020-02-28T04:03:57Z</dcterms:modified>
</cp:coreProperties>
</file>